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9.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6"/>
  </p:notesMasterIdLst>
  <p:handoutMasterIdLst>
    <p:handoutMasterId r:id="rId27"/>
  </p:handoutMasterIdLst>
  <p:sldIdLst>
    <p:sldId id="292" r:id="rId2"/>
    <p:sldId id="266" r:id="rId3"/>
    <p:sldId id="267" r:id="rId4"/>
    <p:sldId id="268" r:id="rId5"/>
    <p:sldId id="269" r:id="rId6"/>
    <p:sldId id="295" r:id="rId7"/>
    <p:sldId id="304" r:id="rId8"/>
    <p:sldId id="270" r:id="rId9"/>
    <p:sldId id="274" r:id="rId10"/>
    <p:sldId id="275" r:id="rId11"/>
    <p:sldId id="273" r:id="rId12"/>
    <p:sldId id="277" r:id="rId13"/>
    <p:sldId id="280" r:id="rId14"/>
    <p:sldId id="291" r:id="rId15"/>
    <p:sldId id="279" r:id="rId16"/>
    <p:sldId id="293" r:id="rId17"/>
    <p:sldId id="294" r:id="rId18"/>
    <p:sldId id="298" r:id="rId19"/>
    <p:sldId id="300" r:id="rId20"/>
    <p:sldId id="305" r:id="rId21"/>
    <p:sldId id="286" r:id="rId22"/>
    <p:sldId id="303" r:id="rId23"/>
    <p:sldId id="296" r:id="rId24"/>
    <p:sldId id="306" r:id="rId25"/>
  </p:sldIdLst>
  <p:sldSz cx="9144000" cy="6858000" type="screen4x3"/>
  <p:notesSz cx="6858000" cy="9144000"/>
  <p:custDataLst>
    <p:tags r:id="rId2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F2901"/>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69" autoAdjust="0"/>
    <p:restoredTop sz="94660"/>
  </p:normalViewPr>
  <p:slideViewPr>
    <p:cSldViewPr snapToGrid="0">
      <p:cViewPr>
        <p:scale>
          <a:sx n="75" d="100"/>
          <a:sy n="75" d="100"/>
        </p:scale>
        <p:origin x="-1014" y="-180"/>
      </p:cViewPr>
      <p:guideLst>
        <p:guide orient="horz" pos="2123"/>
        <p:guide orient="horz" pos="1003"/>
        <p:guide pos="2880"/>
        <p:guide pos="204"/>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4" d="100"/>
          <a:sy n="74" d="100"/>
        </p:scale>
        <p:origin x="-846"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1768FAA-40C4-466F-B239-6E6791696C83}" type="datetimeFigureOut">
              <a:rPr lang="en-US" smtClean="0"/>
              <a:pPr/>
              <a:t>12/13/2010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240924-621F-4733-B6FC-E81EEAF3E49F}"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3F48AF-06F8-4945-9F42-661BBF80F64A}" type="datetimeFigureOut">
              <a:rPr lang="en-US" smtClean="0"/>
              <a:pPr/>
              <a:t>12/13/2010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9C13A5-511F-4D4F-B778-6AB878583413}" type="slidenum">
              <a:rPr lang="en-US" smtClean="0"/>
              <a:pPr/>
              <a:t>‹#›</a:t>
            </a:fld>
            <a:endParaRPr lang="en-US"/>
          </a:p>
        </p:txBody>
      </p:sp>
    </p:spTree>
    <p:extLst>
      <p:ext uri="{BB962C8B-B14F-4D97-AF65-F5344CB8AC3E}">
        <p14:creationId xmlns="" xmlns:p14="http://schemas.microsoft.com/office/powerpoint/2010/main" val="705206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CE3C6F2-2F62-4F0B-9E96-FB2B7EAA6DD1}"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37219" name="Rectangle 3"/>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7"/>
          <p:cNvSpPr>
            <a:spLocks noGrp="1" noChangeArrowheads="1"/>
          </p:cNvSpPr>
          <p:nvPr>
            <p:ph type="sldNum" sz="quarter" idx="5"/>
          </p:nvPr>
        </p:nvSpPr>
        <p:spPr/>
        <p:txBody>
          <a:bodyPr/>
          <a:lstStyle/>
          <a:p>
            <a:pPr defTabSz="894185">
              <a:defRPr/>
            </a:pPr>
            <a:fld id="{A0CDF1DB-8B2B-41F8-AC9B-5636020F3B22}" type="slidenum">
              <a:rPr lang="en-US" smtClean="0"/>
              <a:pPr defTabSz="894185">
                <a:defRPr/>
              </a:pPr>
              <a:t>11</a:t>
            </a:fld>
            <a:endParaRPr lang="en-US" dirty="0" smtClean="0"/>
          </a:p>
        </p:txBody>
      </p:sp>
      <p:sp>
        <p:nvSpPr>
          <p:cNvPr id="111619" name="Rectangle 7"/>
          <p:cNvSpPr txBox="1">
            <a:spLocks noGrp="1" noChangeArrowheads="1"/>
          </p:cNvSpPr>
          <p:nvPr/>
        </p:nvSpPr>
        <p:spPr bwMode="auto">
          <a:xfrm>
            <a:off x="3884027" y="8686488"/>
            <a:ext cx="2972421" cy="455951"/>
          </a:xfrm>
          <a:prstGeom prst="rect">
            <a:avLst/>
          </a:prstGeom>
          <a:noFill/>
          <a:ln w="9525">
            <a:noFill/>
            <a:miter lim="800000"/>
            <a:headEnd/>
            <a:tailEnd/>
          </a:ln>
        </p:spPr>
        <p:txBody>
          <a:bodyPr lIns="91422" tIns="45710" rIns="91422" bIns="45710" anchor="b"/>
          <a:lstStyle/>
          <a:p>
            <a:pPr algn="r" eaLnBrk="0" hangingPunct="0"/>
            <a:fld id="{8DE2CBC2-8900-447B-BBB2-D7BA5860C2B1}" type="slidenum">
              <a:rPr lang="en-US" sz="1300">
                <a:solidFill>
                  <a:srgbClr val="EBE114"/>
                </a:solidFill>
              </a:rPr>
              <a:pPr algn="r" eaLnBrk="0" hangingPunct="0"/>
              <a:t>11</a:t>
            </a:fld>
            <a:endParaRPr lang="en-US" sz="1300" dirty="0">
              <a:solidFill>
                <a:srgbClr val="EBE114"/>
              </a:solidFill>
            </a:endParaRPr>
          </a:p>
        </p:txBody>
      </p:sp>
      <p:sp>
        <p:nvSpPr>
          <p:cNvPr id="111620" name="Slide Image Placeholder 1"/>
          <p:cNvSpPr>
            <a:spLocks noGrp="1" noRot="1" noChangeAspect="1" noTextEdit="1"/>
          </p:cNvSpPr>
          <p:nvPr>
            <p:ph type="sldImg"/>
          </p:nvPr>
        </p:nvSpPr>
        <p:spPr>
          <a:xfrm>
            <a:off x="1143000" y="687388"/>
            <a:ext cx="4573588" cy="3430587"/>
          </a:xfrm>
          <a:ln/>
        </p:spPr>
      </p:sp>
      <p:sp>
        <p:nvSpPr>
          <p:cNvPr id="111621" name="Notes Placeholder 2"/>
          <p:cNvSpPr>
            <a:spLocks noGrp="1"/>
          </p:cNvSpPr>
          <p:nvPr>
            <p:ph type="body" idx="1"/>
          </p:nvPr>
        </p:nvSpPr>
        <p:spPr>
          <a:noFill/>
          <a:ln/>
        </p:spPr>
        <p:txBody>
          <a:bodyPr lIns="91403" tIns="45701" rIns="91403" bIns="45701"/>
          <a:lstStyle/>
          <a:p>
            <a:pPr eaLnBrk="1" hangingPunct="1">
              <a:spcBef>
                <a:spcPct val="0"/>
              </a:spcBef>
            </a:pPr>
            <a:endParaRPr lang="en-US" smtClean="0"/>
          </a:p>
        </p:txBody>
      </p:sp>
      <p:sp>
        <p:nvSpPr>
          <p:cNvPr id="111622" name="Slide Number Placeholder 3"/>
          <p:cNvSpPr txBox="1">
            <a:spLocks noGrp="1"/>
          </p:cNvSpPr>
          <p:nvPr/>
        </p:nvSpPr>
        <p:spPr bwMode="auto">
          <a:xfrm>
            <a:off x="3884027" y="8686488"/>
            <a:ext cx="2972421" cy="455951"/>
          </a:xfrm>
          <a:prstGeom prst="rect">
            <a:avLst/>
          </a:prstGeom>
          <a:noFill/>
          <a:ln w="9525">
            <a:noFill/>
            <a:miter lim="800000"/>
            <a:headEnd/>
            <a:tailEnd/>
          </a:ln>
        </p:spPr>
        <p:txBody>
          <a:bodyPr lIns="91403" tIns="45701" rIns="91403" bIns="45701" anchor="b"/>
          <a:lstStyle/>
          <a:p>
            <a:pPr algn="r" eaLnBrk="0" hangingPunct="0"/>
            <a:fld id="{34C910FC-CACC-4FB0-AE83-161AF98B7F1A}" type="slidenum">
              <a:rPr lang="en-US" sz="1300">
                <a:solidFill>
                  <a:srgbClr val="EBE114"/>
                </a:solidFill>
                <a:ea typeface="Arial Unicode MS" pitchFamily="34" charset="-128"/>
                <a:cs typeface="Arial Unicode MS" pitchFamily="34" charset="-128"/>
              </a:rPr>
              <a:pPr algn="r" eaLnBrk="0" hangingPunct="0"/>
              <a:t>11</a:t>
            </a:fld>
            <a:endParaRPr lang="en-US" sz="1300" dirty="0">
              <a:solidFill>
                <a:srgbClr val="EBE114"/>
              </a:solidFill>
              <a:ea typeface="Arial Unicode MS" pitchFamily="34" charset="-128"/>
              <a:cs typeface="Arial Unicode MS"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9C13A5-511F-4D4F-B778-6AB878583413}"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40291" name="Rectangle 3"/>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80000"/>
              </a:lnSpc>
              <a:spcBef>
                <a:spcPct val="0"/>
              </a:spcBef>
            </a:pPr>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F9D86B-D91D-42F0-9ED5-0388409C5DC2}" type="slidenum">
              <a:rPr lang="en-US" smtClean="0"/>
              <a:pPr fontAlgn="base">
                <a:spcBef>
                  <a:spcPct val="0"/>
                </a:spcBef>
                <a:spcAft>
                  <a:spcPct val="0"/>
                </a:spcAft>
                <a:defRPr/>
              </a:pPr>
              <a:t>14</a:t>
            </a:fld>
            <a:endParaRPr lang="en-US" smtClean="0"/>
          </a:p>
        </p:txBody>
      </p:sp>
      <p:sp>
        <p:nvSpPr>
          <p:cNvPr id="13107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08" tIns="45703" rIns="91408" bIns="45703" anchor="b"/>
          <a:lstStyle/>
          <a:p>
            <a:pPr algn="r"/>
            <a:fld id="{AB64398A-5E2D-4029-A931-16046ED894B2}" type="slidenum">
              <a:rPr lang="en-US" sz="1200"/>
              <a:pPr algn="r"/>
              <a:t>14</a:t>
            </a:fld>
            <a:endParaRPr lang="en-US" sz="1200"/>
          </a:p>
        </p:txBody>
      </p:sp>
      <p:sp>
        <p:nvSpPr>
          <p:cNvPr id="131076" name="Rectangle 2"/>
          <p:cNvSpPr>
            <a:spLocks noGrp="1" noRot="1" noChangeAspect="1" noChangeArrowheads="1" noTextEdit="1"/>
          </p:cNvSpPr>
          <p:nvPr>
            <p:ph type="sldImg"/>
          </p:nvPr>
        </p:nvSpPr>
        <p:spPr bwMode="auto">
          <a:xfrm>
            <a:off x="1144588" y="685800"/>
            <a:ext cx="4570412" cy="3429000"/>
          </a:xfrm>
          <a:noFill/>
          <a:ln>
            <a:solidFill>
              <a:srgbClr val="000000"/>
            </a:solidFill>
            <a:miter lim="800000"/>
            <a:headEnd/>
            <a:tailEnd/>
          </a:ln>
        </p:spPr>
      </p:sp>
      <p:sp>
        <p:nvSpPr>
          <p:cNvPr id="131077" name="Rectangle 3"/>
          <p:cNvSpPr>
            <a:spLocks noGrp="1" noChangeArrowheads="1"/>
          </p:cNvSpPr>
          <p:nvPr>
            <p:ph type="body" idx="1"/>
          </p:nvPr>
        </p:nvSpPr>
        <p:spPr bwMode="auto">
          <a:xfrm>
            <a:off x="685800" y="4344988"/>
            <a:ext cx="5551488" cy="4441825"/>
          </a:xfrm>
          <a:noFill/>
        </p:spPr>
        <p:txBody>
          <a:bodyPr wrap="square" lIns="91422" tIns="45712" rIns="91422" bIns="45712" numCol="1" anchor="t" anchorCtr="0" compatLnSpc="1">
            <a:prstTxWarp prst="textNoShape">
              <a:avLst/>
            </a:prstTxWarp>
          </a:bodyPr>
          <a:lstStyle/>
          <a:p>
            <a:pPr eaLnBrk="1" hangingPunct="1">
              <a:spcBef>
                <a:spcPct val="0"/>
              </a:spcBef>
              <a:tabLst>
                <a:tab pos="209550" algn="l"/>
              </a:tabLst>
            </a:pPr>
            <a:endParaRPr 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9C13A5-511F-4D4F-B778-6AB878583413}"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9C13A5-511F-4D4F-B778-6AB878583413}"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a:xfrm>
            <a:off x="1114425" y="144463"/>
            <a:ext cx="4629150" cy="3471862"/>
          </a:xfrm>
          <a:ln/>
        </p:spPr>
      </p:sp>
      <p:sp>
        <p:nvSpPr>
          <p:cNvPr id="151555"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CF950108-769A-4C55-88FA-A04A423E443A}" type="slidenum">
              <a:rPr lang="en-US" altLang="en-US" smtClean="0"/>
              <a:pPr>
                <a:defRPr/>
              </a:pPr>
              <a:t>17</a:t>
            </a:fld>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9C13A5-511F-4D4F-B778-6AB878583413}"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9C13A5-511F-4D4F-B778-6AB878583413}"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9C13A5-511F-4D4F-B778-6AB878583413}"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9C13A5-511F-4D4F-B778-6AB878583413}"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3796"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6548C88C-FD8B-4717-8639-7850BFF020A5}" type="slidenum">
              <a:rPr lang="en-US" sz="1200">
                <a:latin typeface="Calibri" pitchFamily="34" charset="0"/>
              </a:rPr>
              <a:pPr algn="r"/>
              <a:t>21</a:t>
            </a:fld>
            <a:endParaRPr lang="en-US" sz="1200">
              <a:latin typeface="Calibri"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9C13A5-511F-4D4F-B778-6AB878583413}"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9C13A5-511F-4D4F-B778-6AB878583413}"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12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CE3C6F2-2F62-4F0B-9E96-FB2B7EAA6DD1}" type="slidenum">
              <a:rPr lang="en-US" smtClean="0"/>
              <a:pPr fontAlgn="base">
                <a:spcBef>
                  <a:spcPct val="0"/>
                </a:spcBef>
                <a:spcAft>
                  <a:spcPct val="0"/>
                </a:spcAft>
                <a:defRPr/>
              </a:pPr>
              <a:t>24</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9C13A5-511F-4D4F-B778-6AB87858341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9C13A5-511F-4D4F-B778-6AB87858341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9C13A5-511F-4D4F-B778-6AB87858341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9C13A5-511F-4D4F-B778-6AB878583413}"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9C13A5-511F-4D4F-B778-6AB87858341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9C13A5-511F-4D4F-B778-6AB878583413}"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49C13A5-511F-4D4F-B778-6AB87858341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42740"/>
            <a:ext cx="7772400" cy="1470025"/>
          </a:xfrm>
        </p:spPr>
        <p:txBody>
          <a:bodyPr anchor="b"/>
          <a:lstStyle>
            <a:lvl1pPr algn="l">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5374390"/>
            <a:ext cx="7772400" cy="1169845"/>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8583282" y="6598023"/>
            <a:ext cx="484517" cy="268941"/>
          </a:xfrm>
          <a:prstGeom prst="rect">
            <a:avLst/>
          </a:prstGeom>
        </p:spPr>
        <p:txBody>
          <a:bodyPr/>
          <a:lstStyle/>
          <a:p>
            <a:fld id="{08A7F96F-1D34-4AD8-A324-DDD9B7126D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chemeClr val="tx2"/>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06180" y="1259154"/>
            <a:ext cx="4038600" cy="482749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890255" y="1259154"/>
            <a:ext cx="4038600" cy="482749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5145" y="1221103"/>
            <a:ext cx="4040188" cy="48052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215145" y="1708694"/>
            <a:ext cx="4040188" cy="47458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87080" y="1221103"/>
            <a:ext cx="4041775" cy="48052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887080" y="1708694"/>
            <a:ext cx="4041775" cy="47458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9" cstate="prin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5910" y="130073"/>
            <a:ext cx="8109024" cy="888521"/>
          </a:xfrm>
          <a:prstGeom prst="rect">
            <a:avLst/>
          </a:prstGeom>
        </p:spPr>
        <p:txBody>
          <a:bodyPr vert="horz" lIns="91440" tIns="45720" rIns="91440" bIns="45720" rtlCol="0" anchor="ctr">
            <a:normAutofit/>
          </a:bodyPr>
          <a:lstStyle/>
          <a:p>
            <a:r>
              <a:rPr lang="en-US" dirty="0" smtClean="0"/>
              <a:t>Click to edit </a:t>
            </a:r>
            <a:br>
              <a:rPr lang="en-US" dirty="0" smtClean="0"/>
            </a:br>
            <a:r>
              <a:rPr lang="en-US" dirty="0" smtClean="0"/>
              <a:t>Master title style</a:t>
            </a:r>
            <a:endParaRPr lang="en-US" dirty="0"/>
          </a:p>
        </p:txBody>
      </p:sp>
      <p:sp>
        <p:nvSpPr>
          <p:cNvPr id="3" name="Text Placeholder 2"/>
          <p:cNvSpPr>
            <a:spLocks noGrp="1"/>
          </p:cNvSpPr>
          <p:nvPr>
            <p:ph type="body" idx="1"/>
          </p:nvPr>
        </p:nvSpPr>
        <p:spPr>
          <a:xfrm>
            <a:off x="207034" y="1272988"/>
            <a:ext cx="8721306" cy="5248582"/>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hdr="0" ftr="0" dt="0"/>
  <p:txStyles>
    <p:titleStyle>
      <a:lvl1pPr algn="l" defTabSz="914400" rtl="0" eaLnBrk="1" latinLnBrk="0" hangingPunct="1">
        <a:lnSpc>
          <a:spcPct val="90000"/>
        </a:lnSpc>
        <a:spcBef>
          <a:spcPct val="0"/>
        </a:spcBef>
        <a:buNone/>
        <a:defRPr sz="3200" b="1" kern="1200">
          <a:solidFill>
            <a:schemeClr val="tx2"/>
          </a:solidFill>
          <a:latin typeface="Tahoma" pitchFamily="34" charset="0"/>
          <a:ea typeface="Tahoma" pitchFamily="34" charset="0"/>
          <a:cs typeface="Tahoma" pitchFamily="34" charset="0"/>
        </a:defRPr>
      </a:lvl1pPr>
    </p:titleStyle>
    <p:bodyStyle>
      <a:lvl1pPr marL="342900" indent="-342900" algn="l" defTabSz="914400" rtl="0" eaLnBrk="1" latinLnBrk="0" hangingPunct="1">
        <a:lnSpc>
          <a:spcPct val="85000"/>
        </a:lnSpc>
        <a:spcBef>
          <a:spcPts val="400"/>
        </a:spcBef>
        <a:buClr>
          <a:schemeClr val="accent1"/>
        </a:buClr>
        <a:buSzPct val="75000"/>
        <a:buFont typeface="Wingdings" pitchFamily="2" charset="2"/>
        <a:buChar char="§"/>
        <a:defRPr sz="2800" kern="1200">
          <a:solidFill>
            <a:schemeClr val="tx1"/>
          </a:solidFill>
          <a:latin typeface="+mn-lt"/>
          <a:ea typeface="+mn-ea"/>
          <a:cs typeface="+mn-cs"/>
        </a:defRPr>
      </a:lvl1pPr>
      <a:lvl2pPr marL="742950" indent="-285750" algn="l" defTabSz="914400" rtl="0" eaLnBrk="1" latinLnBrk="0" hangingPunct="1">
        <a:lnSpc>
          <a:spcPct val="85000"/>
        </a:lnSpc>
        <a:spcBef>
          <a:spcPts val="50"/>
        </a:spcBef>
        <a:buClr>
          <a:schemeClr val="accent1"/>
        </a:buClr>
        <a:buFont typeface="Calibri"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85000"/>
        </a:lnSpc>
        <a:spcBef>
          <a:spcPts val="50"/>
        </a:spcBef>
        <a:buClr>
          <a:schemeClr val="accent1"/>
        </a:buClr>
        <a:buFont typeface="Calibri"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85000"/>
        </a:lnSpc>
        <a:spcBef>
          <a:spcPts val="50"/>
        </a:spcBef>
        <a:buClr>
          <a:schemeClr val="accent1"/>
        </a:buClr>
        <a:buFont typeface="Calibri"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85000"/>
        </a:lnSpc>
        <a:spcBef>
          <a:spcPts val="50"/>
        </a:spcBef>
        <a:buClr>
          <a:schemeClr val="accent1"/>
        </a:buClr>
        <a:buFont typeface="Calibri"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aidsinfo.nih.gov/"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2628050" y="1237375"/>
            <a:ext cx="6049963" cy="1470025"/>
          </a:xfrm>
        </p:spPr>
        <p:txBody>
          <a:bodyPr>
            <a:normAutofit fontScale="90000"/>
          </a:bodyPr>
          <a:lstStyle/>
          <a:p>
            <a:pPr algn="ctr" eaLnBrk="1" hangingPunct="1"/>
            <a:r>
              <a:rPr lang="en-US" sz="2400" dirty="0" smtClean="0"/>
              <a:t>From the 50</a:t>
            </a:r>
            <a:r>
              <a:rPr lang="en-US" sz="2400" baseline="30000" dirty="0" smtClean="0"/>
              <a:t>th</a:t>
            </a:r>
            <a:r>
              <a:rPr lang="en-US" sz="2400" dirty="0" smtClean="0"/>
              <a:t> </a:t>
            </a:r>
            <a:r>
              <a:rPr lang="en-US" sz="2400" dirty="0" err="1" smtClean="0"/>
              <a:t>Interscience</a:t>
            </a:r>
            <a:r>
              <a:rPr lang="en-US" sz="2400" dirty="0" smtClean="0"/>
              <a:t> Conference on Antimicrobial Agents and Chemotherapy (ICAAC):</a:t>
            </a:r>
            <a:br>
              <a:rPr lang="en-US" sz="2400" dirty="0" smtClean="0"/>
            </a:br>
            <a:r>
              <a:rPr lang="en-US" sz="2400" dirty="0" smtClean="0"/>
              <a:t/>
            </a:r>
            <a:br>
              <a:rPr lang="en-US" sz="2400" dirty="0" smtClean="0"/>
            </a:br>
            <a:r>
              <a:rPr lang="en-US" sz="2400" dirty="0" smtClean="0"/>
              <a:t>Comparing and Contrasting ARV Treatment Guidelines</a:t>
            </a:r>
          </a:p>
        </p:txBody>
      </p:sp>
      <p:sp>
        <p:nvSpPr>
          <p:cNvPr id="3" name="Subtitle 2"/>
          <p:cNvSpPr>
            <a:spLocks noGrp="1"/>
          </p:cNvSpPr>
          <p:nvPr>
            <p:ph type="subTitle" idx="1"/>
          </p:nvPr>
        </p:nvSpPr>
        <p:spPr>
          <a:xfrm>
            <a:off x="0" y="5229863"/>
            <a:ext cx="9144000" cy="1169987"/>
          </a:xfrm>
        </p:spPr>
        <p:txBody>
          <a:bodyPr rtlCol="0">
            <a:noAutofit/>
          </a:bodyPr>
          <a:lstStyle/>
          <a:p>
            <a:pPr algn="ctr" eaLnBrk="1" fontAlgn="auto" hangingPunct="1">
              <a:spcAft>
                <a:spcPts val="0"/>
              </a:spcAft>
              <a:defRPr/>
            </a:pPr>
            <a:r>
              <a:rPr lang="en-US" sz="2400" dirty="0" smtClean="0"/>
              <a:t>Jointly Sponsored by the Postgraduate Institute for Medicine </a:t>
            </a:r>
          </a:p>
          <a:p>
            <a:pPr algn="ctr" eaLnBrk="1" fontAlgn="auto" hangingPunct="1">
              <a:spcAft>
                <a:spcPts val="0"/>
              </a:spcAft>
              <a:defRPr/>
            </a:pPr>
            <a:r>
              <a:rPr lang="en-US" sz="2400" dirty="0" smtClean="0"/>
              <a:t>and ViralEd, LLC</a:t>
            </a:r>
          </a:p>
        </p:txBody>
      </p:sp>
      <p:sp>
        <p:nvSpPr>
          <p:cNvPr id="3076" name="Text Box 6"/>
          <p:cNvSpPr txBox="1">
            <a:spLocks noChangeArrowheads="1"/>
          </p:cNvSpPr>
          <p:nvPr/>
        </p:nvSpPr>
        <p:spPr bwMode="auto">
          <a:xfrm>
            <a:off x="85725" y="6507163"/>
            <a:ext cx="8240713" cy="314325"/>
          </a:xfrm>
          <a:prstGeom prst="rect">
            <a:avLst/>
          </a:prstGeom>
          <a:noFill/>
          <a:ln w="9525">
            <a:noFill/>
            <a:miter lim="800000"/>
            <a:headEnd/>
            <a:tailEnd/>
          </a:ln>
        </p:spPr>
        <p:txBody>
          <a:bodyPr anchor="b">
            <a:spAutoFit/>
          </a:bodyPr>
          <a:lstStyle/>
          <a:p>
            <a:pPr>
              <a:lnSpc>
                <a:spcPct val="90000"/>
              </a:lnSpc>
              <a:spcBef>
                <a:spcPct val="10000"/>
              </a:spcBef>
            </a:pPr>
            <a:r>
              <a:rPr lang="en-US" sz="1600" b="1" dirty="0">
                <a:latin typeface="Calibri" pitchFamily="34" charset="0"/>
              </a:rPr>
              <a:t>Supported by an educational grant from Merck &amp; Co., Inc. </a:t>
            </a:r>
          </a:p>
        </p:txBody>
      </p:sp>
      <p:sp>
        <p:nvSpPr>
          <p:cNvPr id="3077" name="Title 1"/>
          <p:cNvSpPr txBox="1">
            <a:spLocks/>
          </p:cNvSpPr>
          <p:nvPr/>
        </p:nvSpPr>
        <p:spPr bwMode="auto">
          <a:xfrm>
            <a:off x="2374900" y="3138488"/>
            <a:ext cx="6769100" cy="593725"/>
          </a:xfrm>
          <a:prstGeom prst="rect">
            <a:avLst/>
          </a:prstGeom>
          <a:noFill/>
          <a:ln w="9525">
            <a:noFill/>
            <a:miter lim="800000"/>
            <a:headEnd/>
            <a:tailEnd/>
          </a:ln>
        </p:spPr>
        <p:txBody>
          <a:bodyPr anchor="b"/>
          <a:lstStyle/>
          <a:p>
            <a:pPr>
              <a:lnSpc>
                <a:spcPct val="90000"/>
              </a:lnSpc>
            </a:pPr>
            <a:r>
              <a:rPr lang="en-US" sz="2600">
                <a:solidFill>
                  <a:schemeClr val="bg1"/>
                </a:solidFill>
                <a:latin typeface="Tahoma" pitchFamily="34" charset="0"/>
                <a:cs typeface="Tahoma" pitchFamily="34" charset="0"/>
              </a:rPr>
              <a:t/>
            </a:r>
            <a:br>
              <a:rPr lang="en-US" sz="2600">
                <a:solidFill>
                  <a:schemeClr val="bg1"/>
                </a:solidFill>
                <a:latin typeface="Tahoma" pitchFamily="34" charset="0"/>
                <a:cs typeface="Tahoma" pitchFamily="34" charset="0"/>
              </a:rPr>
            </a:br>
            <a:endParaRPr lang="en-US" sz="2600">
              <a:solidFill>
                <a:schemeClr val="bg1"/>
              </a:solidFill>
              <a:latin typeface="Tahoma" pitchFamily="34" charset="0"/>
              <a:cs typeface="Tahoma" pitchFamily="34" charset="0"/>
            </a:endParaRPr>
          </a:p>
        </p:txBody>
      </p:sp>
      <p:sp>
        <p:nvSpPr>
          <p:cNvPr id="3078" name="TextBox 6"/>
          <p:cNvSpPr txBox="1">
            <a:spLocks noChangeArrowheads="1"/>
          </p:cNvSpPr>
          <p:nvPr/>
        </p:nvSpPr>
        <p:spPr bwMode="auto">
          <a:xfrm>
            <a:off x="498475" y="4045325"/>
            <a:ext cx="8313738" cy="523875"/>
          </a:xfrm>
          <a:prstGeom prst="rect">
            <a:avLst/>
          </a:prstGeom>
          <a:noFill/>
          <a:ln w="9525">
            <a:noFill/>
            <a:miter lim="800000"/>
            <a:headEnd/>
            <a:tailEnd/>
          </a:ln>
        </p:spPr>
        <p:txBody>
          <a:bodyPr>
            <a:spAutoFit/>
          </a:bodyPr>
          <a:lstStyle/>
          <a:p>
            <a:r>
              <a:rPr lang="en-US" sz="2800" dirty="0">
                <a:solidFill>
                  <a:schemeClr val="tx2"/>
                </a:solidFill>
                <a:latin typeface="Tahoma" pitchFamily="34" charset="0"/>
                <a:cs typeface="Tahoma" pitchFamily="34" charset="0"/>
              </a:rPr>
              <a:t>Continuing Medical Education Internet Symposium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custDataLst>
              <p:tags r:id="rId1"/>
            </p:custDataLst>
          </p:nvPr>
        </p:nvSpPr>
        <p:spPr bwMode="auto">
          <a:xfrm>
            <a:off x="899410" y="131763"/>
            <a:ext cx="7787390" cy="1143000"/>
          </a:xfrm>
          <a:prstGeom prst="rect">
            <a:avLst/>
          </a:prstGeom>
          <a:noFill/>
          <a:ln w="9525">
            <a:noFill/>
            <a:prstDash val="solid"/>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7357" dir="2700000" rotWithShape="0">
                    <a:scrgbClr r="0" g="0" b="0"/>
                  </a:outerShdw>
                </a:effectLst>
              </a14:hiddenEffects>
            </a:ext>
            <a:ext uri="{53640926-AAD7-44D8-BBD7-CCE9431645EC}">
              <a14:shadowObscured xmlns="" xmlns:a14="http://schemas.microsoft.com/office/drawing/2010/main"/>
            </a:ext>
          </a:extLst>
        </p:spPr>
        <p:txBody>
          <a:bodyPr vert="horz" wrap="square" lIns="91440" tIns="45720" rIns="91440" bIns="45720" anchor="ctr" anchorCtr="0">
            <a:noAutofit/>
          </a:bodyPr>
          <a:lstStyle/>
          <a:p>
            <a:pPr eaLnBrk="1" hangingPunct="1"/>
            <a:r>
              <a:rPr lang="en-US" dirty="0" smtClean="0">
                <a:solidFill>
                  <a:srgbClr val="FFFFFF"/>
                </a:solidFill>
                <a:latin typeface="Arial Black"/>
              </a:rPr>
              <a:t>IAS-USA 2010: Guidelines for When to Start ARV Therapy</a:t>
            </a:r>
          </a:p>
        </p:txBody>
      </p:sp>
      <p:graphicFrame>
        <p:nvGraphicFramePr>
          <p:cNvPr id="8" name="Content Placeholder 7"/>
          <p:cNvGraphicFramePr>
            <a:graphicFrameLocks noGrp="1"/>
          </p:cNvGraphicFramePr>
          <p:nvPr>
            <p:ph idx="1"/>
          </p:nvPr>
        </p:nvGraphicFramePr>
        <p:xfrm>
          <a:off x="327025" y="1633538"/>
          <a:ext cx="8470900" cy="4123498"/>
        </p:xfrm>
        <a:graphic>
          <a:graphicData uri="http://schemas.openxmlformats.org/drawingml/2006/table">
            <a:tbl>
              <a:tblPr firstRow="1" bandRow="1">
                <a:tableStyleId>{F5AB1C69-6EDB-4FF4-983F-18BD219EF322}</a:tableStyleId>
              </a:tblPr>
              <a:tblGrid>
                <a:gridCol w="4919252"/>
                <a:gridCol w="3551648"/>
              </a:tblGrid>
              <a:tr h="310941">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Measure</a:t>
                      </a:r>
                      <a:endParaRPr kumimoji="0" lang="en-US" sz="1800" b="1" i="0" u="none" strike="noStrike" cap="none" normalizeH="0" baseline="0" dirty="0" smtClean="0">
                        <a:ln>
                          <a:noFill/>
                        </a:ln>
                        <a:solidFill>
                          <a:srgbClr val="FFFFFF"/>
                        </a:solidFill>
                        <a:effectLst/>
                        <a:latin typeface="Calibri" pitchFamily="34" charset="0"/>
                        <a:ea typeface="MS PGothic" pitchFamily="34" charset="-128"/>
                        <a:cs typeface="Arial" pitchFamily="34" charset="0"/>
                      </a:endParaRPr>
                    </a:p>
                  </a:txBody>
                  <a:tcPr marL="27431" marR="27431" marT="18291" marB="18291"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Recommendation</a:t>
                      </a:r>
                      <a:endParaRPr kumimoji="0" lang="en-US" sz="1800" b="1" i="0" u="none" strike="noStrike" cap="none" normalizeH="0" baseline="0" dirty="0" smtClean="0">
                        <a:ln>
                          <a:noFill/>
                        </a:ln>
                        <a:solidFill>
                          <a:srgbClr val="FFFFFF"/>
                        </a:solidFill>
                        <a:effectLst/>
                        <a:latin typeface="Calibri" pitchFamily="34" charset="0"/>
                        <a:ea typeface="MS PGothic" pitchFamily="34" charset="-128"/>
                        <a:cs typeface="Arial" pitchFamily="34" charset="0"/>
                      </a:endParaRPr>
                    </a:p>
                  </a:txBody>
                  <a:tcPr marL="27431" marR="27431" marT="18291" marB="18291" anchor="ctr" horzOverflow="overflow"/>
                </a:tc>
              </a:tr>
              <a:tr h="310941">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 </a:t>
                      </a:r>
                      <a:r>
                        <a:rPr kumimoji="0" lang="en-US" sz="1800" u="none" strike="noStrike" cap="none" normalizeH="0" baseline="0" dirty="0" smtClean="0">
                          <a:ln>
                            <a:noFill/>
                          </a:ln>
                          <a:effectLst/>
                        </a:rPr>
                        <a:t>Specific conditions</a:t>
                      </a:r>
                      <a:endParaRPr kumimoji="0" lang="en-US" sz="1800" b="1" i="0" u="none" strike="noStrike" cap="none" normalizeH="0" baseline="0" dirty="0" smtClean="0">
                        <a:ln>
                          <a:noFill/>
                        </a:ln>
                        <a:solidFill>
                          <a:srgbClr val="000000"/>
                        </a:solidFill>
                        <a:effectLst/>
                        <a:latin typeface="Calibri" pitchFamily="34" charset="0"/>
                        <a:ea typeface="MS PGothic" pitchFamily="34" charset="-128"/>
                        <a:cs typeface="Arial" pitchFamily="34" charset="0"/>
                      </a:endParaRPr>
                    </a:p>
                  </a:txBody>
                  <a:tcPr marL="27431" marR="27431" marT="18291" marB="18291" anchor="ctr" horzOverflow="overflow"/>
                </a:tc>
                <a:tc rowSpan="11">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ART recommended</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regardless of CD4 cell count</a:t>
                      </a:r>
                      <a:endParaRPr kumimoji="0" lang="en-US" sz="1800" b="1" i="0" u="none" strike="noStrike" cap="none" normalizeH="0" baseline="0" dirty="0" smtClean="0">
                        <a:ln>
                          <a:noFill/>
                        </a:ln>
                        <a:solidFill>
                          <a:srgbClr val="000000"/>
                        </a:solidFill>
                        <a:effectLst/>
                        <a:latin typeface="Calibri" pitchFamily="34" charset="0"/>
                        <a:ea typeface="MS PGothic" pitchFamily="34" charset="-128"/>
                        <a:cs typeface="Arial" pitchFamily="34" charset="0"/>
                      </a:endParaRPr>
                    </a:p>
                  </a:txBody>
                  <a:tcPr marL="27431" marR="27431" marT="18291" marB="18291" anchor="ctr" horzOverflow="overflow">
                    <a:lnB w="38100" cap="flat" cmpd="sng" algn="ctr">
                      <a:solidFill>
                        <a:schemeClr val="tx1"/>
                      </a:solidFill>
                      <a:prstDash val="solid"/>
                      <a:round/>
                      <a:headEnd type="none" w="med" len="med"/>
                      <a:tailEnd type="none" w="med" len="med"/>
                    </a:lnB>
                  </a:tcPr>
                </a:tc>
              </a:tr>
              <a:tr h="249972">
                <a:tc>
                  <a:txBody>
                    <a:bodyPr/>
                    <a:lstStyle/>
                    <a:p>
                      <a:pPr marL="457200" marR="0" lvl="1" indent="0" algn="l" defTabSz="4572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Symptomatic HIV disease</a:t>
                      </a:r>
                      <a:endParaRPr kumimoji="0" lang="en-US" sz="1400" b="1" i="0" u="none" strike="noStrike" cap="none" normalizeH="0" baseline="0" dirty="0" smtClean="0">
                        <a:ln>
                          <a:noFill/>
                        </a:ln>
                        <a:solidFill>
                          <a:srgbClr val="000000"/>
                        </a:solidFill>
                        <a:effectLst/>
                        <a:latin typeface="Calibri" pitchFamily="34" charset="0"/>
                        <a:ea typeface="MS PGothic" pitchFamily="34" charset="-128"/>
                        <a:cs typeface="Arial" pitchFamily="34" charset="0"/>
                      </a:endParaRPr>
                    </a:p>
                  </a:txBody>
                  <a:tcPr marL="27431" marR="27431" marT="18291" marB="18291" anchor="ctr" horzOverflow="overflow"/>
                </a:tc>
                <a:tc vMerge="1">
                  <a:txBody>
                    <a:bodyPr/>
                    <a:lstStyle/>
                    <a:p>
                      <a:endParaRPr lang="en-US"/>
                    </a:p>
                  </a:txBody>
                  <a:tcPr/>
                </a:tc>
              </a:tr>
              <a:tr h="249972">
                <a:tc>
                  <a:txBody>
                    <a:bodyPr/>
                    <a:lstStyle/>
                    <a:p>
                      <a:pPr marL="457200" marR="0" lvl="1" indent="0" algn="l" defTabSz="4572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Pregnancy</a:t>
                      </a:r>
                      <a:endParaRPr kumimoji="0" lang="en-US" sz="1400" b="1" i="0" u="none" strike="noStrike" cap="none" normalizeH="0" baseline="0" dirty="0" smtClean="0">
                        <a:ln>
                          <a:noFill/>
                        </a:ln>
                        <a:solidFill>
                          <a:srgbClr val="000000"/>
                        </a:solidFill>
                        <a:effectLst/>
                        <a:latin typeface="Calibri" pitchFamily="34" charset="0"/>
                        <a:ea typeface="MS PGothic" pitchFamily="34" charset="-128"/>
                        <a:cs typeface="Arial" pitchFamily="34" charset="0"/>
                      </a:endParaRPr>
                    </a:p>
                  </a:txBody>
                  <a:tcPr marL="27431" marR="27431" marT="18291" marB="18291" anchor="ctr" horzOverflow="overflow"/>
                </a:tc>
                <a:tc vMerge="1">
                  <a:txBody>
                    <a:bodyPr/>
                    <a:lstStyle/>
                    <a:p>
                      <a:endParaRPr lang="en-US"/>
                    </a:p>
                  </a:txBody>
                  <a:tcPr/>
                </a:tc>
              </a:tr>
              <a:tr h="249972">
                <a:tc>
                  <a:txBody>
                    <a:bodyPr/>
                    <a:lstStyle/>
                    <a:p>
                      <a:pPr marL="457200" marR="0" lvl="1" indent="0" algn="l" defTabSz="4572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High HIV-1 RNA Level (&gt;100,000 copies/mL)</a:t>
                      </a:r>
                      <a:endParaRPr kumimoji="0" lang="en-US" sz="1400" b="1" i="0" u="none" strike="noStrike" cap="none" normalizeH="0" baseline="0" dirty="0" smtClean="0">
                        <a:ln>
                          <a:noFill/>
                        </a:ln>
                        <a:solidFill>
                          <a:srgbClr val="000000"/>
                        </a:solidFill>
                        <a:effectLst/>
                        <a:latin typeface="Calibri" pitchFamily="34" charset="0"/>
                        <a:ea typeface="MS PGothic" pitchFamily="34" charset="-128"/>
                        <a:cs typeface="Arial" pitchFamily="34" charset="0"/>
                      </a:endParaRPr>
                    </a:p>
                  </a:txBody>
                  <a:tcPr marL="27431" marR="27431" marT="18291" marB="18291" anchor="ctr" horzOverflow="overflow"/>
                </a:tc>
                <a:tc vMerge="1">
                  <a:txBody>
                    <a:bodyPr/>
                    <a:lstStyle/>
                    <a:p>
                      <a:endParaRPr lang="en-US"/>
                    </a:p>
                  </a:txBody>
                  <a:tcPr/>
                </a:tc>
              </a:tr>
              <a:tr h="249972">
                <a:tc>
                  <a:txBody>
                    <a:bodyPr/>
                    <a:lstStyle/>
                    <a:p>
                      <a:pPr marL="457200" marR="0" lvl="1" indent="0" algn="l" defTabSz="4572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Rapid CD4 count decline (&gt;100 cells/mm</a:t>
                      </a:r>
                      <a:r>
                        <a:rPr kumimoji="0" lang="en-US" sz="1400" u="none" strike="noStrike" cap="none" normalizeH="0" baseline="30000" dirty="0" smtClean="0">
                          <a:ln>
                            <a:noFill/>
                          </a:ln>
                          <a:effectLst/>
                        </a:rPr>
                        <a:t>3 </a:t>
                      </a:r>
                      <a:r>
                        <a:rPr kumimoji="0" lang="en-US" sz="1400" u="none" strike="noStrike" cap="none" normalizeH="0" baseline="0" dirty="0" smtClean="0">
                          <a:ln>
                            <a:noFill/>
                          </a:ln>
                          <a:effectLst/>
                        </a:rPr>
                        <a:t>per year)</a:t>
                      </a:r>
                      <a:endParaRPr kumimoji="0" lang="en-US" sz="1400" b="1" i="0" u="none" strike="noStrike" cap="none" normalizeH="0" baseline="0" dirty="0" smtClean="0">
                        <a:ln>
                          <a:noFill/>
                        </a:ln>
                        <a:solidFill>
                          <a:srgbClr val="000000"/>
                        </a:solidFill>
                        <a:effectLst/>
                        <a:latin typeface="Calibri" pitchFamily="34" charset="0"/>
                        <a:ea typeface="MS PGothic" pitchFamily="34" charset="-128"/>
                        <a:cs typeface="Arial" pitchFamily="34" charset="0"/>
                      </a:endParaRPr>
                    </a:p>
                  </a:txBody>
                  <a:tcPr marL="27431" marR="27431" marT="18291" marB="18291" anchor="ctr" horzOverflow="overflow"/>
                </a:tc>
                <a:tc vMerge="1">
                  <a:txBody>
                    <a:bodyPr/>
                    <a:lstStyle/>
                    <a:p>
                      <a:endParaRPr lang="en-US"/>
                    </a:p>
                  </a:txBody>
                  <a:tcPr/>
                </a:tc>
              </a:tr>
              <a:tr h="249972">
                <a:tc>
                  <a:txBody>
                    <a:bodyPr/>
                    <a:lstStyle/>
                    <a:p>
                      <a:pPr marL="457200" marR="0" lvl="1" indent="0" algn="l" defTabSz="4572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Active hepatitis B or </a:t>
                      </a:r>
                      <a:r>
                        <a:rPr kumimoji="0" lang="en-US" sz="1400" u="none" strike="noStrike" cap="none" normalizeH="0" baseline="0" dirty="0" smtClean="0">
                          <a:ln>
                            <a:noFill/>
                          </a:ln>
                          <a:effectLst/>
                        </a:rPr>
                        <a:t>C </a:t>
                      </a:r>
                      <a:r>
                        <a:rPr kumimoji="0" lang="en-US" sz="1400" u="none" strike="noStrike" cap="none" normalizeH="0" baseline="0" dirty="0" smtClean="0">
                          <a:ln>
                            <a:noFill/>
                          </a:ln>
                          <a:effectLst/>
                        </a:rPr>
                        <a:t>virus co-infection</a:t>
                      </a:r>
                      <a:endParaRPr kumimoji="0" lang="en-US" sz="1400" b="1" i="0" u="none" strike="noStrike" cap="none" normalizeH="0" baseline="0" dirty="0" smtClean="0">
                        <a:ln>
                          <a:noFill/>
                        </a:ln>
                        <a:solidFill>
                          <a:srgbClr val="000000"/>
                        </a:solidFill>
                        <a:effectLst/>
                        <a:latin typeface="Calibri" pitchFamily="34" charset="0"/>
                        <a:ea typeface="MS PGothic" pitchFamily="34" charset="-128"/>
                        <a:cs typeface="Arial" pitchFamily="34" charset="0"/>
                      </a:endParaRPr>
                    </a:p>
                  </a:txBody>
                  <a:tcPr marL="27431" marR="27431" marT="18291" marB="18291" anchor="ctr" horzOverflow="overflow"/>
                </a:tc>
                <a:tc vMerge="1">
                  <a:txBody>
                    <a:bodyPr/>
                    <a:lstStyle/>
                    <a:p>
                      <a:endParaRPr lang="en-US"/>
                    </a:p>
                  </a:txBody>
                  <a:tcPr/>
                </a:tc>
              </a:tr>
              <a:tr h="249972">
                <a:tc>
                  <a:txBody>
                    <a:bodyPr/>
                    <a:lstStyle/>
                    <a:p>
                      <a:pPr marL="457200" marR="0" lvl="1" indent="0" algn="l" defTabSz="4572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Active or high risk for cardiovascular </a:t>
                      </a:r>
                      <a:r>
                        <a:rPr kumimoji="0" lang="en-US" sz="1400" u="none" strike="noStrike" cap="none" normalizeH="0" baseline="0" dirty="0" smtClean="0">
                          <a:ln>
                            <a:noFill/>
                          </a:ln>
                          <a:effectLst/>
                        </a:rPr>
                        <a:t>disease</a:t>
                      </a:r>
                      <a:endParaRPr kumimoji="0" lang="en-US" sz="1400" b="1" i="0" u="none" strike="noStrike" cap="none" normalizeH="0" baseline="0" dirty="0" smtClean="0">
                        <a:ln>
                          <a:noFill/>
                        </a:ln>
                        <a:solidFill>
                          <a:srgbClr val="000000"/>
                        </a:solidFill>
                        <a:effectLst/>
                        <a:latin typeface="Calibri" pitchFamily="34" charset="0"/>
                        <a:ea typeface="MS PGothic" pitchFamily="34" charset="-128"/>
                        <a:cs typeface="Arial" pitchFamily="34" charset="0"/>
                      </a:endParaRPr>
                    </a:p>
                  </a:txBody>
                  <a:tcPr marL="27431" marR="27431" marT="18291" marB="18291" anchor="ctr" horzOverflow="overflow"/>
                </a:tc>
                <a:tc vMerge="1">
                  <a:txBody>
                    <a:bodyPr/>
                    <a:lstStyle/>
                    <a:p>
                      <a:endParaRPr lang="en-US"/>
                    </a:p>
                  </a:txBody>
                  <a:tcPr/>
                </a:tc>
              </a:tr>
              <a:tr h="249972">
                <a:tc>
                  <a:txBody>
                    <a:bodyPr/>
                    <a:lstStyle/>
                    <a:p>
                      <a:pPr marL="457200" marR="0" lvl="1" indent="0" algn="l" defTabSz="4572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HIV-associated nephropathy</a:t>
                      </a:r>
                      <a:endParaRPr kumimoji="0" lang="en-US" sz="1400" b="1" i="0" u="none" strike="noStrike" cap="none" normalizeH="0" baseline="0" dirty="0" smtClean="0">
                        <a:ln>
                          <a:noFill/>
                        </a:ln>
                        <a:solidFill>
                          <a:srgbClr val="000000"/>
                        </a:solidFill>
                        <a:effectLst/>
                        <a:latin typeface="Calibri" pitchFamily="34" charset="0"/>
                        <a:ea typeface="MS PGothic" pitchFamily="34" charset="-128"/>
                        <a:cs typeface="Arial" pitchFamily="34" charset="0"/>
                      </a:endParaRPr>
                    </a:p>
                  </a:txBody>
                  <a:tcPr marL="27431" marR="27431" marT="18291" marB="18291" anchor="ctr" horzOverflow="overflow"/>
                </a:tc>
                <a:tc vMerge="1">
                  <a:txBody>
                    <a:bodyPr/>
                    <a:lstStyle/>
                    <a:p>
                      <a:endParaRPr lang="en-US"/>
                    </a:p>
                  </a:txBody>
                  <a:tcPr/>
                </a:tc>
              </a:tr>
              <a:tr h="249972">
                <a:tc>
                  <a:txBody>
                    <a:bodyPr/>
                    <a:lstStyle/>
                    <a:p>
                      <a:pPr marL="457200" marR="0" lvl="1" indent="0" algn="l" defTabSz="4572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Symptomatic primary HIV </a:t>
                      </a:r>
                      <a:r>
                        <a:rPr kumimoji="0" lang="en-US" sz="1400" u="none" strike="noStrike" cap="none" normalizeH="0" baseline="0" dirty="0" smtClean="0">
                          <a:ln>
                            <a:noFill/>
                          </a:ln>
                          <a:effectLst/>
                        </a:rPr>
                        <a:t>infection</a:t>
                      </a:r>
                      <a:endParaRPr kumimoji="0" lang="en-US" sz="1400" b="1" i="0" u="none" strike="noStrike" cap="none" normalizeH="0" baseline="0" dirty="0" smtClean="0">
                        <a:ln>
                          <a:noFill/>
                        </a:ln>
                        <a:solidFill>
                          <a:srgbClr val="000000"/>
                        </a:solidFill>
                        <a:effectLst/>
                        <a:latin typeface="Calibri" pitchFamily="34" charset="0"/>
                        <a:ea typeface="MS PGothic" pitchFamily="34" charset="-128"/>
                        <a:cs typeface="Arial" pitchFamily="34" charset="0"/>
                      </a:endParaRPr>
                    </a:p>
                  </a:txBody>
                  <a:tcPr marL="27431" marR="27431" marT="18291" marB="18291" anchor="ctr" horzOverflow="overflow"/>
                </a:tc>
                <a:tc vMerge="1">
                  <a:txBody>
                    <a:bodyPr/>
                    <a:lstStyle/>
                    <a:p>
                      <a:endParaRPr lang="en-US"/>
                    </a:p>
                  </a:txBody>
                  <a:tcPr/>
                </a:tc>
              </a:tr>
              <a:tr h="303974">
                <a:tc>
                  <a:txBody>
                    <a:bodyPr/>
                    <a:lstStyle/>
                    <a:p>
                      <a:pPr marL="457200" marR="0" lvl="1" indent="0" algn="l" defTabSz="4572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ea typeface="MS PGothic" pitchFamily="34" charset="-128"/>
                          <a:cs typeface="Arial" pitchFamily="34" charset="0"/>
                        </a:rPr>
                        <a:t>Age &gt; 60</a:t>
                      </a:r>
                    </a:p>
                  </a:txBody>
                  <a:tcPr marL="27431" marR="27431" marT="18291" marB="18291" anchor="ctr" horzOverflow="overflow"/>
                </a:tc>
                <a:tc vMerge="1">
                  <a:txBody>
                    <a:bodyPr/>
                    <a:lstStyle/>
                    <a:p>
                      <a:endParaRPr lang="en-US"/>
                    </a:p>
                  </a:txBody>
                  <a:tcPr/>
                </a:tc>
              </a:tr>
              <a:tr h="303974">
                <a:tc>
                  <a:txBody>
                    <a:bodyPr/>
                    <a:lstStyle/>
                    <a:p>
                      <a:pPr marL="457200" marR="0" lvl="1" indent="0" algn="l" defTabSz="457200" rtl="0" eaLnBrk="1" fontAlgn="base" latinLnBrk="0" hangingPunct="1">
                        <a:lnSpc>
                          <a:spcPct val="100000"/>
                        </a:lnSpc>
                        <a:spcBef>
                          <a:spcPct val="0"/>
                        </a:spcBef>
                        <a:spcAft>
                          <a:spcPct val="0"/>
                        </a:spcAft>
                        <a:buClrTx/>
                        <a:buSzTx/>
                        <a:buFontTx/>
                        <a:buNone/>
                        <a:tabLst/>
                      </a:pPr>
                      <a:r>
                        <a:rPr kumimoji="0" lang="en-US" sz="1400" u="none" strike="noStrike" cap="none" normalizeH="0" baseline="0" dirty="0" smtClean="0">
                          <a:ln>
                            <a:noFill/>
                          </a:ln>
                          <a:effectLst/>
                        </a:rPr>
                        <a:t>Risk for secondary HIV transmission is </a:t>
                      </a:r>
                      <a:r>
                        <a:rPr kumimoji="0" lang="en-US" sz="1400" u="none" strike="noStrike" cap="none" normalizeH="0" baseline="0" dirty="0" smtClean="0">
                          <a:ln>
                            <a:noFill/>
                          </a:ln>
                          <a:effectLst/>
                        </a:rPr>
                        <a:t>high</a:t>
                      </a:r>
                      <a:endParaRPr kumimoji="0" lang="en-US" sz="1400" b="1" i="0" u="none" strike="noStrike" cap="none" normalizeH="0" baseline="0" dirty="0" smtClean="0">
                        <a:ln>
                          <a:noFill/>
                        </a:ln>
                        <a:solidFill>
                          <a:srgbClr val="000000"/>
                        </a:solidFill>
                        <a:effectLst/>
                        <a:latin typeface="Calibri" pitchFamily="34" charset="0"/>
                        <a:ea typeface="MS PGothic" pitchFamily="34" charset="-128"/>
                        <a:cs typeface="Arial" pitchFamily="34" charset="0"/>
                      </a:endParaRPr>
                    </a:p>
                  </a:txBody>
                  <a:tcPr marL="27431" marR="27431" marT="18291" marB="18291" anchor="ctr" horzOverflow="overflow">
                    <a:lnB w="38100" cap="flat" cmpd="sng" algn="ctr">
                      <a:solidFill>
                        <a:schemeClr val="tx1"/>
                      </a:solidFill>
                      <a:prstDash val="solid"/>
                      <a:round/>
                      <a:headEnd type="none" w="med" len="med"/>
                      <a:tailEnd type="none" w="med" len="med"/>
                    </a:lnB>
                  </a:tcPr>
                </a:tc>
                <a:tc vMerge="1">
                  <a:txBody>
                    <a:bodyPr/>
                    <a:lstStyle/>
                    <a:p>
                      <a:endParaRPr lang="en-US"/>
                    </a:p>
                  </a:txBody>
                  <a:tcPr/>
                </a:tc>
              </a:tr>
              <a:tr h="468381">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 CD4 cell count ≤500 cells/mm</a:t>
                      </a:r>
                      <a:r>
                        <a:rPr kumimoji="0" lang="en-US" sz="1800" u="none" strike="noStrike" cap="none" normalizeH="0" baseline="30000" dirty="0" smtClean="0">
                          <a:ln>
                            <a:noFill/>
                          </a:ln>
                          <a:effectLst/>
                        </a:rPr>
                        <a:t>3</a:t>
                      </a:r>
                      <a:endParaRPr kumimoji="0" lang="en-US" sz="1800" b="1" i="0" u="none" strike="noStrike" cap="none" normalizeH="0" baseline="30000" dirty="0" smtClean="0">
                        <a:ln>
                          <a:noFill/>
                        </a:ln>
                        <a:solidFill>
                          <a:srgbClr val="000000"/>
                        </a:solidFill>
                        <a:effectLst/>
                        <a:latin typeface="Calibri" pitchFamily="34" charset="0"/>
                        <a:ea typeface="MS PGothic" pitchFamily="34" charset="-128"/>
                        <a:cs typeface="Arial" pitchFamily="34" charset="0"/>
                      </a:endParaRPr>
                    </a:p>
                  </a:txBody>
                  <a:tcPr marL="27431" marR="27431" marT="18291" marB="18291" anchor="ctr" horzOverflow="overflow">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ART recommended</a:t>
                      </a:r>
                      <a:endParaRPr kumimoji="0" lang="en-US" sz="1800" b="1" i="0" u="none" strike="noStrike" cap="none" normalizeH="0" baseline="0" dirty="0" smtClean="0">
                        <a:ln>
                          <a:noFill/>
                        </a:ln>
                        <a:solidFill>
                          <a:srgbClr val="000000"/>
                        </a:solidFill>
                        <a:effectLst/>
                        <a:latin typeface="Calibri" pitchFamily="34" charset="0"/>
                        <a:ea typeface="MS PGothic" pitchFamily="34" charset="-128"/>
                        <a:cs typeface="Arial" pitchFamily="34" charset="0"/>
                      </a:endParaRPr>
                    </a:p>
                  </a:txBody>
                  <a:tcPr marL="27431" marR="27431" marT="18291" marB="18291" anchor="ctr" horzOverflow="overflow">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r h="4255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 CD4 cell count &gt;500 cells/mm</a:t>
                      </a:r>
                      <a:r>
                        <a:rPr kumimoji="0" lang="en-US" sz="1800" u="none" strike="noStrike" cap="none" normalizeH="0" baseline="30000" dirty="0" smtClean="0">
                          <a:ln>
                            <a:noFill/>
                          </a:ln>
                          <a:effectLst/>
                        </a:rPr>
                        <a:t>3</a:t>
                      </a:r>
                      <a:endParaRPr kumimoji="0" lang="en-US" sz="1800" b="1" i="0" u="none" strike="noStrike" cap="none" normalizeH="0" baseline="30000" dirty="0" smtClean="0">
                        <a:ln>
                          <a:noFill/>
                        </a:ln>
                        <a:solidFill>
                          <a:srgbClr val="000000"/>
                        </a:solidFill>
                        <a:effectLst/>
                        <a:latin typeface="Calibri" pitchFamily="34" charset="0"/>
                        <a:ea typeface="MS PGothic" pitchFamily="34" charset="-128"/>
                        <a:cs typeface="Arial" pitchFamily="34" charset="0"/>
                      </a:endParaRPr>
                    </a:p>
                  </a:txBody>
                  <a:tcPr marL="27431" marR="27431" marT="18291" marB="18291" anchor="ctr" horzOverflow="overflow">
                    <a:lnT w="38100" cap="flat" cmpd="sng" algn="ctr">
                      <a:solidFill>
                        <a:schemeClr val="tx1"/>
                      </a:solidFill>
                      <a:prstDash val="solid"/>
                      <a:round/>
                      <a:headEnd type="none" w="med" len="med"/>
                      <a:tailEnd type="none" w="med" len="med"/>
                    </a:lnT>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u="none" strike="noStrike" cap="none" normalizeH="0" baseline="0" dirty="0" smtClean="0">
                          <a:ln>
                            <a:noFill/>
                          </a:ln>
                          <a:effectLst/>
                        </a:rPr>
                        <a:t>ART should be considered</a:t>
                      </a:r>
                      <a:r>
                        <a:rPr kumimoji="0" lang="en-US" sz="1800" u="none" strike="noStrike" cap="none" normalizeH="0" baseline="30000" dirty="0" smtClean="0">
                          <a:ln>
                            <a:noFill/>
                          </a:ln>
                          <a:effectLst/>
                        </a:rPr>
                        <a:t>§</a:t>
                      </a:r>
                      <a:endParaRPr kumimoji="0" lang="en-US" sz="1800" b="1" i="0" u="none" strike="noStrike" cap="none" normalizeH="0" baseline="30000" dirty="0" smtClean="0">
                        <a:ln>
                          <a:noFill/>
                        </a:ln>
                        <a:solidFill>
                          <a:schemeClr val="bg1"/>
                        </a:solidFill>
                        <a:effectLst/>
                        <a:latin typeface="Calibri" pitchFamily="34" charset="0"/>
                        <a:ea typeface="MS PGothic" pitchFamily="34" charset="-128"/>
                        <a:cs typeface="Arial" pitchFamily="34" charset="0"/>
                      </a:endParaRPr>
                    </a:p>
                  </a:txBody>
                  <a:tcPr marL="27431" marR="27431" marT="18291" marB="18291" anchor="ctr" horzOverflow="overflow">
                    <a:lnT w="38100" cap="flat" cmpd="sng" algn="ctr">
                      <a:solidFill>
                        <a:schemeClr val="tx1"/>
                      </a:solidFill>
                      <a:prstDash val="solid"/>
                      <a:round/>
                      <a:headEnd type="none" w="med" len="med"/>
                      <a:tailEnd type="none" w="med" len="med"/>
                    </a:lnT>
                  </a:tcPr>
                </a:tc>
              </a:tr>
            </a:tbl>
          </a:graphicData>
        </a:graphic>
      </p:graphicFrame>
      <p:sp>
        <p:nvSpPr>
          <p:cNvPr id="14373" name="Text Box 5"/>
          <p:cNvSpPr txBox="1">
            <a:spLocks noChangeArrowheads="1"/>
          </p:cNvSpPr>
          <p:nvPr>
            <p:custDataLst>
              <p:tags r:id="rId2"/>
            </p:custDataLst>
          </p:nvPr>
        </p:nvSpPr>
        <p:spPr bwMode="auto">
          <a:xfrm>
            <a:off x="124292" y="6617115"/>
            <a:ext cx="8359775" cy="200055"/>
          </a:xfrm>
          <a:prstGeom prst="rect">
            <a:avLst/>
          </a:prstGeom>
          <a:noFill/>
          <a:ln w="9525">
            <a:noFill/>
            <a:prstDash val="solid"/>
            <a:miter lim="800000"/>
            <a:headEnd/>
            <a:tailEnd/>
          </a:ln>
          <a:effectLst/>
          <a:extLst>
            <a:ext uri="{909E8E84-426E-40DD-AFC4-6F175D3DCCD1}">
              <a14:hiddenFill xmlns="" xmlns:a14="http://schemas.microsoft.com/office/drawing/2010/main">
                <a:solidFill>
                  <a:srgbClr val="FFFFFF">
                    <a:alpha val="0"/>
                  </a:srgbClr>
                </a:solidFill>
              </a14:hiddenFill>
            </a:ext>
            <a:ext uri="{91240B29-F687-4F45-9708-019B960494DF}">
              <a14:hiddenLine xmlns="" xmlns:a14="http://schemas.microsoft.com/office/drawing/2010/main" w="9525" cap="flat" cmpd="sng" algn="ctr">
                <a:solidFill>
                  <a:srgbClr val="FFFFFF"/>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7357" dir="2700000" rotWithShape="0">
                    <a:scrgbClr r="0" g="0" b="0"/>
                  </a:outerShdw>
                </a:effectLst>
              </a14:hiddenEffects>
            </a:ext>
            <a:ext uri="{53640926-AAD7-44D8-BBD7-CCE9431645EC}">
              <a14:shadowObscured xmlns="" xmlns:a14="http://schemas.microsoft.com/office/drawing/2010/main"/>
            </a:ext>
          </a:extLst>
        </p:spPr>
        <p:txBody>
          <a:bodyPr vert="horz" wrap="square" lIns="91440" tIns="45720" rIns="91440" bIns="45720" anchor="b" anchorCtr="0">
            <a:spAutoFit/>
          </a:bodyPr>
          <a:lstStyle/>
          <a:p>
            <a:pPr>
              <a:spcBef>
                <a:spcPct val="10000"/>
              </a:spcBef>
              <a:defRPr/>
            </a:pPr>
            <a:r>
              <a:rPr lang="en-US" sz="700" b="1" dirty="0">
                <a:solidFill>
                  <a:srgbClr val="FFFFFF"/>
                </a:solidFill>
                <a:latin typeface="Arial"/>
                <a:ea typeface="MS PGothic" pitchFamily="34" charset="-128"/>
                <a:cs typeface="+mn-cs"/>
              </a:rPr>
              <a:t>Thompson MA, et al. JAMA 2010;304(3):</a:t>
            </a:r>
            <a:r>
              <a:rPr lang="en-US" sz="700" b="1" dirty="0" smtClean="0">
                <a:solidFill>
                  <a:srgbClr val="FFFFFF"/>
                </a:solidFill>
                <a:latin typeface="Arial"/>
                <a:ea typeface="MS PGothic" pitchFamily="34" charset="-128"/>
                <a:cs typeface="+mn-cs"/>
              </a:rPr>
              <a:t>321-333</a:t>
            </a:r>
            <a:r>
              <a:rPr lang="en-US" sz="700" b="1" dirty="0" smtClean="0">
                <a:solidFill>
                  <a:srgbClr val="FFFFFF"/>
                </a:solidFill>
                <a:latin typeface="Arial"/>
                <a:ea typeface="MS PGothic" pitchFamily="34" charset="-128"/>
              </a:rPr>
              <a:t>.</a:t>
            </a:r>
            <a:endParaRPr lang="en-US" sz="700" b="1" dirty="0">
              <a:solidFill>
                <a:srgbClr val="FFFFFF"/>
              </a:solidFill>
              <a:latin typeface="Arial"/>
              <a:ea typeface="MS PGothic" pitchFamily="34" charset="-128"/>
              <a:cs typeface="+mn-cs"/>
            </a:endParaRPr>
          </a:p>
        </p:txBody>
      </p:sp>
      <p:sp>
        <p:nvSpPr>
          <p:cNvPr id="63527" name="Text Box 5"/>
          <p:cNvSpPr txBox="1">
            <a:spLocks noChangeArrowheads="1"/>
          </p:cNvSpPr>
          <p:nvPr>
            <p:custDataLst>
              <p:tags r:id="rId3"/>
            </p:custDataLst>
          </p:nvPr>
        </p:nvSpPr>
        <p:spPr bwMode="auto">
          <a:xfrm>
            <a:off x="139700" y="6042968"/>
            <a:ext cx="8864600" cy="2308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lnSpc>
                <a:spcPct val="90000"/>
              </a:lnSpc>
              <a:spcBef>
                <a:spcPct val="10000"/>
              </a:spcBef>
            </a:pPr>
            <a:r>
              <a:rPr lang="en-US" sz="1000" b="1" baseline="30000" dirty="0" smtClean="0">
                <a:ea typeface="ＭＳ Ｐゴシック" pitchFamily="34" charset="-128"/>
              </a:rPr>
              <a:t>§ </a:t>
            </a:r>
            <a:r>
              <a:rPr lang="en-US" sz="1000" b="1" dirty="0">
                <a:ea typeface="ＭＳ Ｐゴシック" pitchFamily="34" charset="-128"/>
              </a:rPr>
              <a:t>Unless patient is an elite controller (HIV-1 RNA &lt;50 copies/mL) or has stable CD4 cell count and low-level viremia in the absence of ART</a:t>
            </a:r>
            <a:endParaRPr lang="en-US" sz="1000" b="1" baseline="30000" dirty="0">
              <a:ea typeface="ＭＳ Ｐゴシック" pitchFamily="34" charset="-128"/>
            </a:endParaRPr>
          </a:p>
        </p:txBody>
      </p:sp>
    </p:spTree>
    <p:extLst>
      <p:ext uri="{BB962C8B-B14F-4D97-AF65-F5344CB8AC3E}">
        <p14:creationId xmlns="" xmlns:p14="http://schemas.microsoft.com/office/powerpoint/2010/main" val="295507337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57"/>
          <p:cNvSpPr>
            <a:spLocks noGrp="1" noChangeArrowheads="1"/>
          </p:cNvSpPr>
          <p:nvPr>
            <p:ph type="title" idx="4294967295"/>
          </p:nvPr>
        </p:nvSpPr>
        <p:spPr/>
        <p:txBody>
          <a:bodyPr>
            <a:normAutofit fontScale="90000"/>
          </a:bodyPr>
          <a:lstStyle/>
          <a:p>
            <a:r>
              <a:rPr lang="en-US" sz="3200" smtClean="0"/>
              <a:t>2009 DHHS Guidelines: Recommendations for Initiation of ART in Naïve Patients</a:t>
            </a:r>
          </a:p>
        </p:txBody>
      </p:sp>
      <p:sp>
        <p:nvSpPr>
          <p:cNvPr id="34819" name="Text Box 72"/>
          <p:cNvSpPr txBox="1">
            <a:spLocks noChangeArrowheads="1"/>
          </p:cNvSpPr>
          <p:nvPr/>
        </p:nvSpPr>
        <p:spPr bwMode="auto">
          <a:xfrm>
            <a:off x="138111" y="6484647"/>
            <a:ext cx="9005886" cy="222250"/>
          </a:xfrm>
          <a:prstGeom prst="rect">
            <a:avLst/>
          </a:prstGeom>
          <a:noFill/>
          <a:ln w="19050" algn="ctr">
            <a:noFill/>
            <a:miter lim="800000"/>
            <a:headEnd/>
            <a:tailEnd/>
          </a:ln>
        </p:spPr>
        <p:txBody>
          <a:bodyPr lIns="0" tIns="0" rIns="0" bIns="0" anchor="b"/>
          <a:lstStyle/>
          <a:p>
            <a:pPr>
              <a:lnSpc>
                <a:spcPct val="85000"/>
              </a:lnSpc>
              <a:spcBef>
                <a:spcPct val="15000"/>
              </a:spcBef>
            </a:pPr>
            <a:r>
              <a:rPr lang="en-US" sz="1000" dirty="0">
                <a:ea typeface="Arial Unicode MS" pitchFamily="34" charset="-128"/>
                <a:cs typeface="Arial Unicode MS" pitchFamily="34" charset="-128"/>
              </a:rPr>
              <a:t>Available at: http://www.aidsinfo.nih.gov/ContentFiles/AdultandAdolescentGL.pdf. Revision December 1, 2009.</a:t>
            </a:r>
          </a:p>
        </p:txBody>
      </p:sp>
      <p:sp>
        <p:nvSpPr>
          <p:cNvPr id="34820" name="TextBox 6"/>
          <p:cNvSpPr txBox="1">
            <a:spLocks noChangeArrowheads="1"/>
          </p:cNvSpPr>
          <p:nvPr/>
        </p:nvSpPr>
        <p:spPr bwMode="auto">
          <a:xfrm>
            <a:off x="125130" y="5767088"/>
            <a:ext cx="8649769" cy="830262"/>
          </a:xfrm>
          <a:prstGeom prst="rect">
            <a:avLst/>
          </a:prstGeom>
          <a:noFill/>
          <a:ln w="9525">
            <a:noFill/>
            <a:miter lim="800000"/>
            <a:headEnd/>
            <a:tailEnd/>
          </a:ln>
        </p:spPr>
        <p:txBody>
          <a:bodyPr wrap="square">
            <a:spAutoFit/>
          </a:bodyPr>
          <a:lstStyle/>
          <a:p>
            <a:pPr algn="l" eaLnBrk="0" hangingPunct="0"/>
            <a:r>
              <a:rPr lang="en-US" sz="1200" b="1" i="1" dirty="0">
                <a:solidFill>
                  <a:schemeClr val="tx2"/>
                </a:solidFill>
              </a:rPr>
              <a:t>Strength of Recommendation: A = Strong; B = Moderate; C = Optional </a:t>
            </a:r>
          </a:p>
          <a:p>
            <a:pPr algn="l" eaLnBrk="0" hangingPunct="0"/>
            <a:r>
              <a:rPr lang="en-US" sz="1200" b="1" i="1" dirty="0">
                <a:solidFill>
                  <a:schemeClr val="tx2"/>
                </a:solidFill>
              </a:rPr>
              <a:t>Quality of Evidence for Recommendation: I = data from randomized controlled trials; II = data from well-designed nonrandomized trials or observational cohort studies with long-term clinical outcomes; III = expert opinion 	</a:t>
            </a:r>
          </a:p>
          <a:p>
            <a:pPr algn="l" eaLnBrk="0" hangingPunct="0"/>
            <a:endParaRPr lang="en-US" sz="1200" dirty="0">
              <a:solidFill>
                <a:schemeClr val="tx2"/>
              </a:solidFill>
            </a:endParaRPr>
          </a:p>
        </p:txBody>
      </p:sp>
      <p:sp>
        <p:nvSpPr>
          <p:cNvPr id="34821" name="TextBox 5"/>
          <p:cNvSpPr txBox="1">
            <a:spLocks noChangeArrowheads="1"/>
          </p:cNvSpPr>
          <p:nvPr/>
        </p:nvSpPr>
        <p:spPr bwMode="auto">
          <a:xfrm>
            <a:off x="142875" y="5243513"/>
            <a:ext cx="8926513" cy="357187"/>
          </a:xfrm>
          <a:prstGeom prst="rect">
            <a:avLst/>
          </a:prstGeom>
          <a:noFill/>
          <a:ln w="9525" algn="ctr">
            <a:noFill/>
            <a:miter lim="800000"/>
            <a:headEnd/>
            <a:tailEnd/>
          </a:ln>
        </p:spPr>
        <p:txBody>
          <a:bodyPr anchor="b"/>
          <a:lstStyle/>
          <a:p>
            <a:pPr>
              <a:lnSpc>
                <a:spcPct val="90000"/>
              </a:lnSpc>
              <a:spcBef>
                <a:spcPct val="10000"/>
              </a:spcBef>
            </a:pPr>
            <a:r>
              <a:rPr lang="en-US" sz="1400" b="1">
                <a:ea typeface="ＭＳ Ｐゴシック" pitchFamily="34" charset="-128"/>
              </a:rPr>
              <a:t>Note: HIV RNA &gt;100,000 c/mL and decline of CD4+ count &gt; 100 cells/mm</a:t>
            </a:r>
            <a:r>
              <a:rPr lang="en-US" sz="1400" b="1" baseline="30000">
                <a:ea typeface="ＭＳ Ｐゴシック" pitchFamily="34" charset="-128"/>
              </a:rPr>
              <a:t>3 </a:t>
            </a:r>
            <a:r>
              <a:rPr lang="en-US" sz="1400" b="1">
                <a:ea typeface="ＭＳ Ｐゴシック" pitchFamily="34" charset="-128"/>
              </a:rPr>
              <a:t>per year favor starting ART</a:t>
            </a:r>
          </a:p>
        </p:txBody>
      </p:sp>
      <p:graphicFrame>
        <p:nvGraphicFramePr>
          <p:cNvPr id="157831" name="Group 135"/>
          <p:cNvGraphicFramePr>
            <a:graphicFrameLocks noGrp="1"/>
          </p:cNvGraphicFramePr>
          <p:nvPr/>
        </p:nvGraphicFramePr>
        <p:xfrm>
          <a:off x="245376" y="1477263"/>
          <a:ext cx="8667616" cy="3823336"/>
        </p:xfrm>
        <a:graphic>
          <a:graphicData uri="http://schemas.openxmlformats.org/drawingml/2006/table">
            <a:tbl>
              <a:tblPr/>
              <a:tblGrid>
                <a:gridCol w="2733956"/>
                <a:gridCol w="1640792"/>
                <a:gridCol w="1624118"/>
                <a:gridCol w="2668750"/>
              </a:tblGrid>
              <a:tr h="711200">
                <a:tc>
                  <a:txBody>
                    <a:bodyPr/>
                    <a:lstStyle/>
                    <a:p>
                      <a:pPr marL="0" marR="0" lvl="0" indent="0" algn="l" defTabSz="914400" rtl="0" eaLnBrk="1" fontAlgn="base" latinLnBrk="0" hangingPunct="1">
                        <a:lnSpc>
                          <a:spcPct val="100000"/>
                        </a:lnSpc>
                        <a:spcBef>
                          <a:spcPct val="0"/>
                        </a:spcBef>
                        <a:spcAft>
                          <a:spcPct val="15000"/>
                        </a:spcAft>
                        <a:buClr>
                          <a:srgbClr val="FF3300"/>
                        </a:buClr>
                        <a:buSzTx/>
                        <a:buFontTx/>
                        <a:buNone/>
                        <a:tabLst/>
                      </a:pPr>
                      <a:r>
                        <a:rPr kumimoji="0" lang="en-US" sz="1600" b="1" i="0" u="none" strike="noStrike" cap="none" normalizeH="0" baseline="0" dirty="0" smtClean="0">
                          <a:ln>
                            <a:noFill/>
                          </a:ln>
                          <a:solidFill>
                            <a:schemeClr val="bg1"/>
                          </a:solidFill>
                          <a:effectLst/>
                          <a:latin typeface="Arial" pitchFamily="34" charset="0"/>
                          <a:cs typeface="Arial" pitchFamily="34" charset="0"/>
                        </a:rPr>
                        <a:t>Clinical Category</a:t>
                      </a:r>
                    </a:p>
                  </a:txBody>
                  <a:tcPr anchor="b"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15000"/>
                        </a:spcAft>
                        <a:buClr>
                          <a:srgbClr val="FF3300"/>
                        </a:buClr>
                        <a:buSzTx/>
                        <a:buFontTx/>
                        <a:buNone/>
                        <a:tabLst/>
                      </a:pPr>
                      <a:r>
                        <a:rPr kumimoji="0" lang="en-US" sz="1600" b="1" i="0" u="none" strike="noStrike" cap="none" normalizeH="0" baseline="0" dirty="0" smtClean="0">
                          <a:ln>
                            <a:noFill/>
                          </a:ln>
                          <a:solidFill>
                            <a:schemeClr val="bg1"/>
                          </a:solidFill>
                          <a:effectLst/>
                          <a:latin typeface="Arial" pitchFamily="34" charset="0"/>
                          <a:cs typeface="Arial" pitchFamily="34" charset="0"/>
                        </a:rPr>
                        <a:t>CD4 Cell Count (cells/mm</a:t>
                      </a:r>
                      <a:r>
                        <a:rPr kumimoji="0" lang="en-US" sz="1600" b="1" i="0" u="none" strike="noStrike" cap="none" normalizeH="0" baseline="30000" dirty="0" smtClean="0">
                          <a:ln>
                            <a:noFill/>
                          </a:ln>
                          <a:solidFill>
                            <a:schemeClr val="bg1"/>
                          </a:solidFill>
                          <a:effectLst/>
                          <a:latin typeface="Arial" pitchFamily="34" charset="0"/>
                          <a:cs typeface="Arial" pitchFamily="34" charset="0"/>
                        </a:rPr>
                        <a:t>3</a:t>
                      </a:r>
                      <a:r>
                        <a:rPr kumimoji="0" lang="en-US" sz="1600" b="1" i="0" u="none" strike="noStrike" cap="none" normalizeH="0" baseline="0" dirty="0" smtClean="0">
                          <a:ln>
                            <a:noFill/>
                          </a:ln>
                          <a:solidFill>
                            <a:schemeClr val="bg1"/>
                          </a:solidFill>
                          <a:effectLst/>
                          <a:latin typeface="Arial" pitchFamily="34" charset="0"/>
                          <a:cs typeface="Arial" pitchFamily="34" charset="0"/>
                        </a:rPr>
                        <a:t>)</a:t>
                      </a:r>
                    </a:p>
                  </a:txBody>
                  <a:tcPr anchor="b"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15000"/>
                        </a:spcAft>
                        <a:buClr>
                          <a:srgbClr val="FF3300"/>
                        </a:buClr>
                        <a:buSzTx/>
                        <a:buFontTx/>
                        <a:buNone/>
                        <a:tabLst/>
                      </a:pPr>
                      <a:r>
                        <a:rPr kumimoji="0" lang="en-US" sz="1600" b="1" i="0" u="none" strike="noStrike" cap="none" normalizeH="0" baseline="0" dirty="0" smtClean="0">
                          <a:ln>
                            <a:noFill/>
                          </a:ln>
                          <a:solidFill>
                            <a:schemeClr val="bg1"/>
                          </a:solidFill>
                          <a:effectLst/>
                          <a:latin typeface="Arial" pitchFamily="34" charset="0"/>
                          <a:cs typeface="Arial" pitchFamily="34" charset="0"/>
                        </a:rPr>
                        <a:t>2009 DHHS</a:t>
                      </a:r>
                    </a:p>
                    <a:p>
                      <a:pPr marL="0" marR="0" lvl="0" indent="0" algn="ctr" defTabSz="914400" rtl="0" eaLnBrk="1" fontAlgn="base" latinLnBrk="0" hangingPunct="1">
                        <a:lnSpc>
                          <a:spcPct val="100000"/>
                        </a:lnSpc>
                        <a:spcBef>
                          <a:spcPct val="0"/>
                        </a:spcBef>
                        <a:spcAft>
                          <a:spcPct val="15000"/>
                        </a:spcAft>
                        <a:buClr>
                          <a:srgbClr val="FF3300"/>
                        </a:buClr>
                        <a:buSzTx/>
                        <a:buFontTx/>
                        <a:buNone/>
                        <a:tabLst/>
                      </a:pPr>
                      <a:r>
                        <a:rPr kumimoji="0" lang="en-US" sz="1600" b="1" i="0" u="none" strike="noStrike" cap="none" normalizeH="0" baseline="0" dirty="0" smtClean="0">
                          <a:ln>
                            <a:noFill/>
                          </a:ln>
                          <a:solidFill>
                            <a:schemeClr val="bg1"/>
                          </a:solidFill>
                          <a:effectLst/>
                          <a:latin typeface="Arial" pitchFamily="34" charset="0"/>
                          <a:cs typeface="Arial" pitchFamily="34" charset="0"/>
                        </a:rPr>
                        <a:t>Guidelines</a:t>
                      </a:r>
                    </a:p>
                  </a:txBody>
                  <a:tcPr anchor="b"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2">
                        <a:lumMod val="40000"/>
                        <a:lumOff val="60000"/>
                      </a:schemeClr>
                    </a:solidFill>
                  </a:tcPr>
                </a:tc>
                <a:tc>
                  <a:txBody>
                    <a:bodyPr/>
                    <a:lstStyle/>
                    <a:p>
                      <a:pPr marL="0" marR="0" lvl="0" indent="0" algn="ctr" defTabSz="914400" rtl="0" eaLnBrk="1" fontAlgn="base" latinLnBrk="0" hangingPunct="1">
                        <a:lnSpc>
                          <a:spcPct val="100000"/>
                        </a:lnSpc>
                        <a:spcBef>
                          <a:spcPct val="0"/>
                        </a:spcBef>
                        <a:spcAft>
                          <a:spcPct val="15000"/>
                        </a:spcAft>
                        <a:buClr>
                          <a:srgbClr val="FF3300"/>
                        </a:buClr>
                        <a:buSzTx/>
                        <a:buFontTx/>
                        <a:buNone/>
                        <a:tabLst/>
                      </a:pPr>
                      <a:r>
                        <a:rPr kumimoji="0" lang="en-US" sz="1600" b="1" i="0" u="none" strike="noStrike" cap="none" normalizeH="0" baseline="0" dirty="0" smtClean="0">
                          <a:ln>
                            <a:noFill/>
                          </a:ln>
                          <a:solidFill>
                            <a:schemeClr val="bg1"/>
                          </a:solidFill>
                          <a:effectLst/>
                          <a:latin typeface="Arial" pitchFamily="34" charset="0"/>
                          <a:cs typeface="Arial" pitchFamily="34" charset="0"/>
                        </a:rPr>
                        <a:t>Strength-Quality</a:t>
                      </a:r>
                    </a:p>
                  </a:txBody>
                  <a:tcPr anchor="b"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2">
                        <a:lumMod val="40000"/>
                        <a:lumOff val="60000"/>
                      </a:schemeClr>
                    </a:solidFill>
                  </a:tcPr>
                </a:tc>
              </a:tr>
              <a:tr h="508000">
                <a:tc>
                  <a:txBody>
                    <a:bodyPr/>
                    <a:lstStyle/>
                    <a:p>
                      <a:pPr marL="0" marR="0" lvl="0" indent="0" algn="l" defTabSz="914400" rtl="0" eaLnBrk="1" fontAlgn="base" latinLnBrk="0" hangingPunct="1">
                        <a:lnSpc>
                          <a:spcPct val="100000"/>
                        </a:lnSpc>
                        <a:spcBef>
                          <a:spcPct val="0"/>
                        </a:spcBef>
                        <a:spcAft>
                          <a:spcPct val="15000"/>
                        </a:spcAft>
                        <a:buClr>
                          <a:srgbClr val="FF3300"/>
                        </a:buClr>
                        <a:buSzTx/>
                        <a:buFontTx/>
                        <a:buNone/>
                        <a:tabLst/>
                      </a:pPr>
                      <a:r>
                        <a:rPr kumimoji="0" lang="en-US" sz="1600" b="1" i="0" u="none" strike="noStrike" cap="none" normalizeH="0" baseline="0" dirty="0" smtClean="0">
                          <a:ln>
                            <a:noFill/>
                          </a:ln>
                          <a:solidFill>
                            <a:srgbClr val="000000"/>
                          </a:solidFill>
                          <a:effectLst/>
                          <a:latin typeface="Arial" pitchFamily="34" charset="0"/>
                          <a:cs typeface="Arial" pitchFamily="34" charset="0"/>
                        </a:rPr>
                        <a:t>AIDS-defining illness</a:t>
                      </a:r>
                      <a:endParaRPr kumimoji="0" lang="en-US" sz="1600" b="1" i="0" u="none" strike="noStrike" cap="none" normalizeH="0" baseline="0" dirty="0" smtClean="0">
                        <a:ln>
                          <a:noFill/>
                        </a:ln>
                        <a:solidFill>
                          <a:schemeClr val="bg1"/>
                        </a:solidFill>
                        <a:effectLst/>
                        <a:latin typeface="Arial" pitchFamily="34" charset="0"/>
                        <a:cs typeface="Arial" pitchFamily="34" charset="0"/>
                      </a:endParaRPr>
                    </a:p>
                  </a:txBody>
                  <a:tcPr anchor="ctr"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15000"/>
                        </a:spcAft>
                        <a:buClr>
                          <a:srgbClr val="FF3300"/>
                        </a:buClr>
                        <a:buSzTx/>
                        <a:buFontTx/>
                        <a:buNone/>
                        <a:tabLst/>
                      </a:pPr>
                      <a:r>
                        <a:rPr kumimoji="0" lang="en-US" sz="1600" b="1" i="0" u="none" strike="noStrike" cap="none" normalizeH="0" baseline="0" dirty="0" smtClean="0">
                          <a:ln>
                            <a:noFill/>
                          </a:ln>
                          <a:solidFill>
                            <a:srgbClr val="000000"/>
                          </a:solidFill>
                          <a:effectLst/>
                          <a:latin typeface="Arial" pitchFamily="34" charset="0"/>
                          <a:cs typeface="Arial" pitchFamily="34" charset="0"/>
                        </a:rPr>
                        <a:t>Any value</a:t>
                      </a:r>
                      <a:endParaRPr kumimoji="0" lang="en-US" sz="1600" b="1" i="0" u="none" strike="noStrike" cap="none" normalizeH="0" baseline="0" dirty="0" smtClean="0">
                        <a:ln>
                          <a:noFill/>
                        </a:ln>
                        <a:solidFill>
                          <a:schemeClr val="bg1"/>
                        </a:solidFill>
                        <a:effectLst/>
                        <a:latin typeface="Arial" pitchFamily="34" charset="0"/>
                        <a:cs typeface="Arial" pitchFamily="34" charset="0"/>
                      </a:endParaRPr>
                    </a:p>
                  </a:txBody>
                  <a:tcPr anchor="ctr"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90000"/>
                        </a:lnSpc>
                        <a:spcBef>
                          <a:spcPct val="30000"/>
                        </a:spcBef>
                        <a:spcAft>
                          <a:spcPct val="15000"/>
                        </a:spcAft>
                        <a:buClr>
                          <a:srgbClr val="CC0000"/>
                        </a:buClr>
                        <a:buSzTx/>
                        <a:buFontTx/>
                        <a:buNone/>
                        <a:tabLst/>
                      </a:pPr>
                      <a:r>
                        <a:rPr kumimoji="0" lang="en-US" sz="1600" b="1" i="0" u="none" strike="noStrike" cap="none" normalizeH="0" baseline="0" dirty="0" smtClean="0">
                          <a:ln>
                            <a:noFill/>
                          </a:ln>
                          <a:solidFill>
                            <a:srgbClr val="000000"/>
                          </a:solidFill>
                          <a:effectLst/>
                          <a:latin typeface="Arial" pitchFamily="34" charset="0"/>
                          <a:cs typeface="Arial" pitchFamily="34" charset="0"/>
                        </a:rPr>
                        <a:t>Treat</a:t>
                      </a:r>
                      <a:endParaRPr kumimoji="0" lang="en-US" sz="1600" b="1" i="0" u="none" strike="noStrike" cap="none" normalizeH="0" baseline="0" dirty="0" smtClean="0">
                        <a:ln>
                          <a:noFill/>
                        </a:ln>
                        <a:solidFill>
                          <a:schemeClr val="bg1"/>
                        </a:solidFill>
                        <a:effectLst/>
                        <a:latin typeface="Arial" pitchFamily="34" charset="0"/>
                        <a:cs typeface="Arial" pitchFamily="34" charset="0"/>
                      </a:endParaRPr>
                    </a:p>
                  </a:txBody>
                  <a:tcPr anchor="ctr"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lumMod val="60000"/>
                        <a:lumOff val="40000"/>
                      </a:schemeClr>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pitchFamily="34" charset="0"/>
                          <a:cs typeface="Arial" pitchFamily="34" charset="0"/>
                        </a:rPr>
                        <a:t>A-I</a:t>
                      </a:r>
                    </a:p>
                  </a:txBody>
                  <a:tcPr anchor="ctr" anchorCtr="1"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lumMod val="60000"/>
                        <a:lumOff val="40000"/>
                      </a:schemeClr>
                    </a:solidFill>
                  </a:tcPr>
                </a:tc>
              </a:tr>
              <a:tr h="322263">
                <a:tc rowSpan="3">
                  <a:txBody>
                    <a:bodyPr/>
                    <a:lstStyle/>
                    <a:p>
                      <a:pPr marL="0" marR="0" lvl="0" indent="0" algn="l" defTabSz="914400" rtl="0" eaLnBrk="1" fontAlgn="base" latinLnBrk="0" hangingPunct="1">
                        <a:lnSpc>
                          <a:spcPct val="100000"/>
                        </a:lnSpc>
                        <a:spcBef>
                          <a:spcPct val="0"/>
                        </a:spcBef>
                        <a:spcAft>
                          <a:spcPct val="15000"/>
                        </a:spcAft>
                        <a:buClr>
                          <a:srgbClr val="FF3300"/>
                        </a:buClr>
                        <a:buSzTx/>
                        <a:buFontTx/>
                        <a:buNone/>
                        <a:tabLst/>
                      </a:pPr>
                      <a:r>
                        <a:rPr kumimoji="0" lang="en-US" sz="1600" b="1" i="0" u="none" strike="noStrike" cap="none" normalizeH="0" baseline="0" dirty="0" smtClean="0">
                          <a:ln>
                            <a:noFill/>
                          </a:ln>
                          <a:solidFill>
                            <a:srgbClr val="000000"/>
                          </a:solidFill>
                          <a:effectLst/>
                          <a:latin typeface="Arial" pitchFamily="34" charset="0"/>
                          <a:cs typeface="Arial" pitchFamily="34" charset="0"/>
                        </a:rPr>
                        <a:t>Asymptomatic</a:t>
                      </a:r>
                      <a:endParaRPr kumimoji="0" lang="en-US" sz="1600" b="1" i="0" u="none" strike="noStrike" cap="none" normalizeH="0" baseline="0" dirty="0" smtClean="0">
                        <a:ln>
                          <a:noFill/>
                        </a:ln>
                        <a:solidFill>
                          <a:schemeClr val="bg1"/>
                        </a:solidFill>
                        <a:effectLst/>
                        <a:latin typeface="Arial" pitchFamily="34" charset="0"/>
                        <a:cs typeface="Arial" pitchFamily="34" charset="0"/>
                      </a:endParaRPr>
                    </a:p>
                  </a:txBody>
                  <a:tcPr anchor="ctr"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90000"/>
                        </a:lnSpc>
                        <a:spcBef>
                          <a:spcPct val="30000"/>
                        </a:spcBef>
                        <a:spcAft>
                          <a:spcPct val="15000"/>
                        </a:spcAft>
                        <a:buClr>
                          <a:srgbClr val="CC0000"/>
                        </a:buClr>
                        <a:buSzTx/>
                        <a:buFontTx/>
                        <a:buNone/>
                        <a:tabLst/>
                      </a:pPr>
                      <a:r>
                        <a:rPr kumimoji="0" lang="en-US" sz="1600" b="1" i="0" u="none" strike="noStrike" cap="none" normalizeH="0" baseline="0" smtClean="0">
                          <a:ln>
                            <a:noFill/>
                          </a:ln>
                          <a:solidFill>
                            <a:srgbClr val="000000"/>
                          </a:solidFill>
                          <a:effectLst/>
                          <a:latin typeface="Arial" pitchFamily="34" charset="0"/>
                          <a:cs typeface="Arial" pitchFamily="34" charset="0"/>
                        </a:rPr>
                        <a:t>&lt;350</a:t>
                      </a:r>
                      <a:endParaRPr kumimoji="0" lang="en-US" sz="1600" b="1" i="0" u="none" strike="noStrike" cap="none" normalizeH="0" baseline="0" smtClean="0">
                        <a:ln>
                          <a:noFill/>
                        </a:ln>
                        <a:solidFill>
                          <a:schemeClr val="bg1"/>
                        </a:solidFill>
                        <a:effectLst/>
                        <a:latin typeface="Arial" pitchFamily="34" charset="0"/>
                        <a:cs typeface="Arial" pitchFamily="34" charset="0"/>
                      </a:endParaRPr>
                    </a:p>
                  </a:txBody>
                  <a:tcPr anchor="ctr"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90000"/>
                        </a:lnSpc>
                        <a:spcBef>
                          <a:spcPct val="30000"/>
                        </a:spcBef>
                        <a:spcAft>
                          <a:spcPct val="15000"/>
                        </a:spcAft>
                        <a:buClr>
                          <a:srgbClr val="CC0000"/>
                        </a:buClr>
                        <a:buSzTx/>
                        <a:buFontTx/>
                        <a:buNone/>
                        <a:tabLst/>
                      </a:pPr>
                      <a:r>
                        <a:rPr kumimoji="0" lang="en-US" sz="1600" b="1" i="0" u="none" strike="noStrike" cap="none" normalizeH="0" baseline="0" dirty="0" smtClean="0">
                          <a:ln>
                            <a:noFill/>
                          </a:ln>
                          <a:solidFill>
                            <a:srgbClr val="000000"/>
                          </a:solidFill>
                          <a:effectLst/>
                          <a:latin typeface="Arial" pitchFamily="34" charset="0"/>
                          <a:cs typeface="Arial" pitchFamily="34" charset="0"/>
                        </a:rPr>
                        <a:t>Treat</a:t>
                      </a:r>
                      <a:endParaRPr kumimoji="0" lang="en-US" sz="1600" b="1" i="0" u="none" strike="noStrike" cap="none" normalizeH="0" baseline="0" dirty="0" smtClean="0">
                        <a:ln>
                          <a:noFill/>
                        </a:ln>
                        <a:solidFill>
                          <a:schemeClr val="bg1"/>
                        </a:solidFill>
                        <a:effectLst/>
                        <a:latin typeface="Arial" pitchFamily="34" charset="0"/>
                        <a:cs typeface="Arial" pitchFamily="34" charset="0"/>
                      </a:endParaRPr>
                    </a:p>
                  </a:txBody>
                  <a:tcPr anchor="ctr"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vMerge="1">
                  <a:txBody>
                    <a:bodyPr/>
                    <a:lstStyle/>
                    <a:p>
                      <a:endParaRPr lang="en-US"/>
                    </a:p>
                  </a:txBody>
                  <a:tcPr/>
                </a:tc>
              </a:tr>
              <a:tr h="530225">
                <a:tc vMerge="1">
                  <a:txBody>
                    <a:bodyPr/>
                    <a:lstStyle/>
                    <a:p>
                      <a:pPr marL="0" marR="0" lvl="0" indent="0" algn="l" defTabSz="914400" rtl="0" eaLnBrk="1" fontAlgn="base" latinLnBrk="0" hangingPunct="1">
                        <a:lnSpc>
                          <a:spcPct val="90000"/>
                        </a:lnSpc>
                        <a:spcBef>
                          <a:spcPct val="30000"/>
                        </a:spcBef>
                        <a:spcAft>
                          <a:spcPct val="15000"/>
                        </a:spcAft>
                        <a:buClr>
                          <a:srgbClr val="CC0000"/>
                        </a:buClr>
                        <a:buSzTx/>
                        <a:buFontTx/>
                        <a:buNone/>
                        <a:tabLst/>
                      </a:pPr>
                      <a:endParaRPr kumimoji="0" lang="en-US" sz="1600" b="1" i="0" u="none" strike="noStrike" cap="none" normalizeH="0" baseline="0" dirty="0" smtClean="0">
                        <a:ln>
                          <a:noFill/>
                        </a:ln>
                        <a:solidFill>
                          <a:schemeClr val="bg1"/>
                        </a:solidFill>
                        <a:effectLst/>
                        <a:latin typeface="Arial" pitchFamily="34" charset="0"/>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914400" rtl="0" eaLnBrk="1" fontAlgn="base" latinLnBrk="0" hangingPunct="1">
                        <a:lnSpc>
                          <a:spcPct val="90000"/>
                        </a:lnSpc>
                        <a:spcBef>
                          <a:spcPct val="30000"/>
                        </a:spcBef>
                        <a:spcAft>
                          <a:spcPct val="15000"/>
                        </a:spcAft>
                        <a:buClr>
                          <a:srgbClr val="CC0000"/>
                        </a:buClr>
                        <a:buSzTx/>
                        <a:buFontTx/>
                        <a:buNone/>
                        <a:tabLst/>
                      </a:pPr>
                      <a:r>
                        <a:rPr kumimoji="0" lang="en-US" sz="1600" b="1" i="0" u="none" strike="noStrike" cap="none" normalizeH="0" baseline="0" dirty="0" smtClean="0">
                          <a:ln>
                            <a:noFill/>
                          </a:ln>
                          <a:solidFill>
                            <a:srgbClr val="000000"/>
                          </a:solidFill>
                          <a:effectLst/>
                          <a:latin typeface="Arial" pitchFamily="34" charset="0"/>
                          <a:cs typeface="Arial" pitchFamily="34" charset="0"/>
                        </a:rPr>
                        <a:t>350 to 500</a:t>
                      </a:r>
                      <a:endParaRPr kumimoji="0" lang="en-US" sz="1600" b="1" i="0" u="none" strike="noStrike" cap="none" normalizeH="0" baseline="0" dirty="0" smtClean="0">
                        <a:ln>
                          <a:noFill/>
                        </a:ln>
                        <a:solidFill>
                          <a:schemeClr val="bg1"/>
                        </a:solidFill>
                        <a:effectLst/>
                        <a:latin typeface="Arial" pitchFamily="34" charset="0"/>
                        <a:cs typeface="Arial" pitchFamily="34" charset="0"/>
                      </a:endParaRPr>
                    </a:p>
                  </a:txBody>
                  <a:tcPr anchor="ctr"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90000"/>
                        </a:lnSpc>
                        <a:spcBef>
                          <a:spcPct val="30000"/>
                        </a:spcBef>
                        <a:spcAft>
                          <a:spcPct val="15000"/>
                        </a:spcAft>
                        <a:buClr>
                          <a:srgbClr val="CC0000"/>
                        </a:buClr>
                        <a:buSzTx/>
                        <a:buFontTx/>
                        <a:buNone/>
                        <a:tabLst/>
                      </a:pPr>
                      <a:r>
                        <a:rPr kumimoji="0" lang="en-US" sz="1600" b="1" i="0" u="none" strike="noStrike" cap="none" normalizeH="0" baseline="0" dirty="0" smtClean="0">
                          <a:ln>
                            <a:noFill/>
                          </a:ln>
                          <a:solidFill>
                            <a:srgbClr val="000000"/>
                          </a:solidFill>
                          <a:effectLst/>
                          <a:latin typeface="Arial" pitchFamily="34" charset="0"/>
                          <a:cs typeface="Arial" pitchFamily="34" charset="0"/>
                        </a:rPr>
                        <a:t>Treat</a:t>
                      </a:r>
                      <a:endParaRPr kumimoji="0" lang="en-US" sz="1600" b="1" i="0" u="none" strike="noStrike" cap="none" normalizeH="0" baseline="0" dirty="0" smtClean="0">
                        <a:ln>
                          <a:noFill/>
                        </a:ln>
                        <a:solidFill>
                          <a:schemeClr val="bg1"/>
                        </a:solidFill>
                        <a:effectLst/>
                        <a:latin typeface="Arial" pitchFamily="34" charset="0"/>
                        <a:cs typeface="Arial" pitchFamily="34" charset="0"/>
                      </a:endParaRPr>
                    </a:p>
                  </a:txBody>
                  <a:tcPr anchor="ctr"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pitchFamily="34" charset="0"/>
                          <a:cs typeface="Arial" pitchFamily="34" charset="0"/>
                        </a:rPr>
                        <a:t>A/B-II: 55% A vs. 45% B</a:t>
                      </a:r>
                    </a:p>
                  </a:txBody>
                  <a:tcPr anchor="ctr" anchorCtr="1"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lumMod val="60000"/>
                        <a:lumOff val="40000"/>
                      </a:schemeClr>
                    </a:solidFill>
                  </a:tcPr>
                </a:tc>
              </a:tr>
              <a:tr h="573088">
                <a:tc vMerge="1">
                  <a:txBody>
                    <a:bodyPr/>
                    <a:lstStyle/>
                    <a:p>
                      <a:pPr marL="0" marR="0" lvl="0" indent="0" algn="l" defTabSz="914400" rtl="0" eaLnBrk="1" fontAlgn="base" latinLnBrk="0" hangingPunct="1">
                        <a:lnSpc>
                          <a:spcPct val="90000"/>
                        </a:lnSpc>
                        <a:spcBef>
                          <a:spcPct val="30000"/>
                        </a:spcBef>
                        <a:spcAft>
                          <a:spcPct val="15000"/>
                        </a:spcAft>
                        <a:buClr>
                          <a:srgbClr val="CC0000"/>
                        </a:buClr>
                        <a:buSzTx/>
                        <a:buFontTx/>
                        <a:buNone/>
                        <a:tabLst/>
                      </a:pPr>
                      <a:endParaRPr kumimoji="0" lang="en-US" sz="1600" b="1" i="0" u="none" strike="noStrike" cap="none" normalizeH="0" baseline="0" dirty="0" smtClean="0">
                        <a:ln>
                          <a:noFill/>
                        </a:ln>
                        <a:solidFill>
                          <a:schemeClr val="bg1"/>
                        </a:solidFill>
                        <a:effectLst/>
                        <a:latin typeface="Arial" pitchFamily="34" charset="0"/>
                        <a:cs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p>
                      <a:pPr marL="0" marR="0" lvl="0" indent="0" algn="ctr" defTabSz="914400" rtl="0" eaLnBrk="1" fontAlgn="base" latinLnBrk="0" hangingPunct="1">
                        <a:lnSpc>
                          <a:spcPct val="90000"/>
                        </a:lnSpc>
                        <a:spcBef>
                          <a:spcPct val="30000"/>
                        </a:spcBef>
                        <a:spcAft>
                          <a:spcPct val="15000"/>
                        </a:spcAft>
                        <a:buClr>
                          <a:srgbClr val="CC0000"/>
                        </a:buClr>
                        <a:buSzTx/>
                        <a:buFontTx/>
                        <a:buNone/>
                        <a:tabLst/>
                      </a:pPr>
                      <a:r>
                        <a:rPr kumimoji="0" lang="en-US" sz="1600" b="1" i="0" u="none" strike="noStrike" cap="none" normalizeH="0" baseline="0" dirty="0" smtClean="0">
                          <a:ln>
                            <a:noFill/>
                          </a:ln>
                          <a:solidFill>
                            <a:srgbClr val="000000"/>
                          </a:solidFill>
                          <a:effectLst/>
                          <a:latin typeface="Arial" pitchFamily="34" charset="0"/>
                          <a:cs typeface="Arial" pitchFamily="34" charset="0"/>
                        </a:rPr>
                        <a:t>&gt;500</a:t>
                      </a:r>
                      <a:endParaRPr kumimoji="0" lang="en-US" sz="1600" b="1" i="0" u="none" strike="noStrike" cap="none" normalizeH="0" baseline="0" dirty="0" smtClean="0">
                        <a:ln>
                          <a:noFill/>
                        </a:ln>
                        <a:solidFill>
                          <a:schemeClr val="bg1"/>
                        </a:solidFill>
                        <a:effectLst/>
                        <a:latin typeface="Arial" pitchFamily="34" charset="0"/>
                        <a:cs typeface="Arial" pitchFamily="34" charset="0"/>
                      </a:endParaRPr>
                    </a:p>
                  </a:txBody>
                  <a:tcPr anchor="ctr"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15000"/>
                        </a:spcAft>
                        <a:buClr>
                          <a:srgbClr val="FF3300"/>
                        </a:buClr>
                        <a:buSzTx/>
                        <a:buFontTx/>
                        <a:buNone/>
                        <a:tabLst/>
                      </a:pPr>
                      <a:r>
                        <a:rPr kumimoji="0" lang="en-US" sz="1600" b="1" i="0" u="none" strike="noStrike" cap="none" normalizeH="0" baseline="0" dirty="0" smtClean="0">
                          <a:ln>
                            <a:noFill/>
                          </a:ln>
                          <a:solidFill>
                            <a:srgbClr val="000000"/>
                          </a:solidFill>
                          <a:effectLst/>
                          <a:latin typeface="Arial" pitchFamily="34" charset="0"/>
                          <a:cs typeface="Arial" pitchFamily="34" charset="0"/>
                        </a:rPr>
                        <a:t>Treat/Optional</a:t>
                      </a:r>
                      <a:endParaRPr kumimoji="0" lang="en-US" sz="1600" b="1" i="0" u="none" strike="noStrike" cap="none" normalizeH="0" baseline="0" dirty="0" smtClean="0">
                        <a:ln>
                          <a:noFill/>
                        </a:ln>
                        <a:solidFill>
                          <a:schemeClr val="accent1"/>
                        </a:solidFill>
                        <a:effectLst/>
                        <a:latin typeface="Arial" pitchFamily="34" charset="0"/>
                        <a:cs typeface="Arial" pitchFamily="34" charset="0"/>
                      </a:endParaRPr>
                    </a:p>
                  </a:txBody>
                  <a:tcPr anchor="ctr"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Arial" pitchFamily="34" charset="0"/>
                          <a:cs typeface="Arial" pitchFamily="34" charset="0"/>
                        </a:rPr>
                        <a:t>B/C-III: 50% B vs. 50% C</a:t>
                      </a:r>
                    </a:p>
                  </a:txBody>
                  <a:tcPr anchor="ctr" anchorCtr="1"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r>
              <a:tr h="339725">
                <a:tc>
                  <a:txBody>
                    <a:bodyPr/>
                    <a:lstStyle/>
                    <a:p>
                      <a:pPr marL="0" marR="0" lvl="0" indent="0" algn="l" defTabSz="914400" rtl="0" eaLnBrk="1" fontAlgn="base" latinLnBrk="0" hangingPunct="1">
                        <a:lnSpc>
                          <a:spcPct val="100000"/>
                        </a:lnSpc>
                        <a:spcBef>
                          <a:spcPct val="0"/>
                        </a:spcBef>
                        <a:spcAft>
                          <a:spcPct val="15000"/>
                        </a:spcAft>
                        <a:buClr>
                          <a:srgbClr val="FF3300"/>
                        </a:buClr>
                        <a:buSzTx/>
                        <a:buFontTx/>
                        <a:buNone/>
                        <a:tabLst/>
                      </a:pPr>
                      <a:r>
                        <a:rPr kumimoji="0" lang="en-US" sz="1600" b="1" i="0" u="none" strike="noStrike" cap="none" normalizeH="0" baseline="0" dirty="0" smtClean="0">
                          <a:ln>
                            <a:noFill/>
                          </a:ln>
                          <a:solidFill>
                            <a:srgbClr val="000000"/>
                          </a:solidFill>
                          <a:effectLst/>
                          <a:latin typeface="Arial" pitchFamily="34" charset="0"/>
                          <a:cs typeface="Arial" pitchFamily="34" charset="0"/>
                        </a:rPr>
                        <a:t>Pregnancy, HIV-associated nephropathy, HIV/HBV when HBV treatment indicated</a:t>
                      </a:r>
                      <a:endParaRPr kumimoji="0" lang="en-US" sz="1600" b="1" i="0" u="none" strike="noStrike" cap="none" normalizeH="0" baseline="0" dirty="0" smtClean="0">
                        <a:ln>
                          <a:noFill/>
                        </a:ln>
                        <a:solidFill>
                          <a:schemeClr val="bg1"/>
                        </a:solidFill>
                        <a:effectLst/>
                        <a:latin typeface="Arial" pitchFamily="34" charset="0"/>
                        <a:cs typeface="Arial" pitchFamily="34" charset="0"/>
                      </a:endParaRPr>
                    </a:p>
                  </a:txBody>
                  <a:tcPr anchor="ctr"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90000"/>
                        </a:lnSpc>
                        <a:spcBef>
                          <a:spcPct val="30000"/>
                        </a:spcBef>
                        <a:spcAft>
                          <a:spcPct val="15000"/>
                        </a:spcAft>
                        <a:buClr>
                          <a:srgbClr val="CC0000"/>
                        </a:buClr>
                        <a:buSzTx/>
                        <a:buFontTx/>
                        <a:buNone/>
                        <a:tabLst/>
                      </a:pPr>
                      <a:r>
                        <a:rPr kumimoji="0" lang="en-US" sz="1600" b="1" i="0" u="none" strike="noStrike" cap="none" normalizeH="0" baseline="0" dirty="0" smtClean="0">
                          <a:ln>
                            <a:noFill/>
                          </a:ln>
                          <a:solidFill>
                            <a:srgbClr val="000000"/>
                          </a:solidFill>
                          <a:effectLst/>
                          <a:latin typeface="Arial" pitchFamily="34" charset="0"/>
                          <a:cs typeface="Arial" pitchFamily="34" charset="0"/>
                        </a:rPr>
                        <a:t>Any value</a:t>
                      </a:r>
                      <a:endParaRPr kumimoji="0" lang="en-US" sz="1600" b="1" i="0" u="none" strike="noStrike" cap="none" normalizeH="0" baseline="0" dirty="0" smtClean="0">
                        <a:ln>
                          <a:noFill/>
                        </a:ln>
                        <a:solidFill>
                          <a:schemeClr val="bg1"/>
                        </a:solidFill>
                        <a:effectLst/>
                        <a:latin typeface="Arial" pitchFamily="34" charset="0"/>
                        <a:cs typeface="Arial" pitchFamily="34" charset="0"/>
                      </a:endParaRPr>
                    </a:p>
                  </a:txBody>
                  <a:tcPr anchor="ctr"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15000"/>
                        </a:spcAft>
                        <a:buClr>
                          <a:srgbClr val="FF3300"/>
                        </a:buClr>
                        <a:buSzTx/>
                        <a:buFontTx/>
                        <a:buNone/>
                        <a:tabLst/>
                      </a:pPr>
                      <a:r>
                        <a:rPr kumimoji="0" lang="en-US" sz="1600" b="1" i="0" u="none" strike="noStrike" cap="none" normalizeH="0" baseline="0" dirty="0" smtClean="0">
                          <a:ln>
                            <a:noFill/>
                          </a:ln>
                          <a:solidFill>
                            <a:srgbClr val="000000"/>
                          </a:solidFill>
                          <a:effectLst/>
                          <a:latin typeface="Arial" pitchFamily="34" charset="0"/>
                          <a:cs typeface="Arial" pitchFamily="34" charset="0"/>
                        </a:rPr>
                        <a:t>Treat</a:t>
                      </a:r>
                      <a:endParaRPr kumimoji="0" lang="en-US" sz="1600" b="1" i="0" u="none" strike="noStrike" cap="none" normalizeH="0" baseline="0" dirty="0" smtClean="0">
                        <a:ln>
                          <a:noFill/>
                        </a:ln>
                        <a:solidFill>
                          <a:schemeClr val="bg1"/>
                        </a:solidFill>
                        <a:effectLst/>
                        <a:latin typeface="Arial" pitchFamily="34" charset="0"/>
                        <a:cs typeface="Arial" pitchFamily="34" charset="0"/>
                      </a:endParaRPr>
                    </a:p>
                  </a:txBody>
                  <a:tcPr anchor="ctr"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1" fontAlgn="base" latinLnBrk="0" hangingPunct="1">
                        <a:lnSpc>
                          <a:spcPct val="100000"/>
                        </a:lnSpc>
                        <a:spcBef>
                          <a:spcPct val="0"/>
                        </a:spcBef>
                        <a:spcAft>
                          <a:spcPct val="15000"/>
                        </a:spcAft>
                        <a:buClr>
                          <a:srgbClr val="FF3300"/>
                        </a:buClr>
                        <a:buSzTx/>
                        <a:buFontTx/>
                        <a:buNone/>
                        <a:tabLst/>
                      </a:pPr>
                      <a:r>
                        <a:rPr kumimoji="0" lang="en-US" sz="1600" b="1" i="0" u="none" strike="noStrike" cap="none" normalizeH="0" baseline="0" dirty="0" smtClean="0">
                          <a:ln>
                            <a:noFill/>
                          </a:ln>
                          <a:solidFill>
                            <a:schemeClr val="bg2"/>
                          </a:solidFill>
                          <a:effectLst/>
                          <a:latin typeface="Arial" pitchFamily="34" charset="0"/>
                          <a:cs typeface="Arial" pitchFamily="34" charset="0"/>
                        </a:rPr>
                        <a:t>A-III</a:t>
                      </a:r>
                    </a:p>
                  </a:txBody>
                  <a:tcPr anchor="ctr" anchorCtr="1" horzOverflow="overflow">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a:noFill/>
                    </a:lnTlToBr>
                    <a:lnBlToTr>
                      <a:noFill/>
                    </a:lnBlToTr>
                    <a:solidFill>
                      <a:schemeClr val="accent1">
                        <a:lumMod val="60000"/>
                        <a:lumOff val="40000"/>
                      </a:schemeClr>
                    </a:solidFill>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to Start/Preferred Regimens</a:t>
            </a:r>
            <a:endParaRPr lang="en-US" dirty="0"/>
          </a:p>
        </p:txBody>
      </p:sp>
      <p:sp>
        <p:nvSpPr>
          <p:cNvPr id="4" name="Subtitle 3"/>
          <p:cNvSpPr>
            <a:spLocks noGrp="1"/>
          </p:cNvSpPr>
          <p:nvPr>
            <p:ph type="subTitle" idx="1"/>
          </p:nvPr>
        </p:nvSpPr>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4"/>
          <p:cNvSpPr>
            <a:spLocks noGrp="1"/>
          </p:cNvSpPr>
          <p:nvPr>
            <p:ph type="title"/>
            <p:custDataLst>
              <p:tags r:id="rId1"/>
            </p:custDataLst>
          </p:nvPr>
        </p:nvSpPr>
        <p:spPr bwMode="auto">
          <a:xfrm>
            <a:off x="1094282" y="131763"/>
            <a:ext cx="7592518" cy="1143000"/>
          </a:xfrm>
          <a:prstGeom prst="rect">
            <a:avLst/>
          </a:prstGeom>
          <a:noFill/>
          <a:ln w="9525">
            <a:noFill/>
            <a:prstDash val="solid"/>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cmpd="sng" algn="ctr">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7357" dir="2700000" rotWithShape="0">
                    <a:scrgbClr r="0" g="0" b="0"/>
                  </a:outerShdw>
                </a:effectLst>
              </a14:hiddenEffects>
            </a:ext>
            <a:ext uri="{53640926-AAD7-44D8-BBD7-CCE9431645EC}">
              <a14:shadowObscured xmlns="" xmlns:a14="http://schemas.microsoft.com/office/drawing/2010/main"/>
            </a:ext>
          </a:extLst>
        </p:spPr>
        <p:txBody>
          <a:bodyPr vert="horz" wrap="square" lIns="91440" tIns="45720" rIns="91440" bIns="45720" anchor="ctr" anchorCtr="0">
            <a:noAutofit/>
          </a:bodyPr>
          <a:lstStyle/>
          <a:p>
            <a:pPr eaLnBrk="1" hangingPunct="1"/>
            <a:r>
              <a:rPr lang="en-US" dirty="0" smtClean="0">
                <a:solidFill>
                  <a:srgbClr val="FFFFFF"/>
                </a:solidFill>
                <a:latin typeface="Arial Black"/>
              </a:rPr>
              <a:t>IAS-USA 2010: Guidelines </a:t>
            </a:r>
            <a:br>
              <a:rPr lang="en-US" dirty="0" smtClean="0">
                <a:solidFill>
                  <a:srgbClr val="FFFFFF"/>
                </a:solidFill>
                <a:latin typeface="Arial Black"/>
              </a:rPr>
            </a:br>
            <a:r>
              <a:rPr lang="en-US" dirty="0" smtClean="0">
                <a:solidFill>
                  <a:srgbClr val="FFFFFF"/>
                </a:solidFill>
                <a:latin typeface="Arial Black"/>
              </a:rPr>
              <a:t>for Initial ARV Regimens</a:t>
            </a:r>
          </a:p>
        </p:txBody>
      </p:sp>
      <p:graphicFrame>
        <p:nvGraphicFramePr>
          <p:cNvPr id="26642" name="Group 18"/>
          <p:cNvGraphicFramePr>
            <a:graphicFrameLocks noGrp="1"/>
          </p:cNvGraphicFramePr>
          <p:nvPr>
            <p:ph idx="1"/>
          </p:nvPr>
        </p:nvGraphicFramePr>
        <p:xfrm>
          <a:off x="457200" y="1600200"/>
          <a:ext cx="8231132" cy="3340226"/>
        </p:xfrm>
        <a:graphic>
          <a:graphicData uri="http://schemas.openxmlformats.org/drawingml/2006/table">
            <a:tbl>
              <a:tblPr firstRow="1" bandRow="1">
                <a:tableStyleId>{F5AB1C69-6EDB-4FF4-983F-18BD219EF322}</a:tableStyleId>
              </a:tblPr>
              <a:tblGrid>
                <a:gridCol w="650988"/>
                <a:gridCol w="3773521"/>
                <a:gridCol w="3806623"/>
              </a:tblGrid>
              <a:tr h="514747">
                <a:tc>
                  <a:txBody>
                    <a:bodyPr/>
                    <a:lstStyle/>
                    <a:p>
                      <a:pPr marL="0" marR="0" lvl="0" indent="0" algn="ctr" defTabSz="914400" rtl="0" eaLnBrk="1" fontAlgn="base" latinLnBrk="0" hangingPunct="1">
                        <a:lnSpc>
                          <a:spcPct val="85000"/>
                        </a:lnSpc>
                        <a:spcBef>
                          <a:spcPts val="400"/>
                        </a:spcBef>
                        <a:spcAft>
                          <a:spcPct val="0"/>
                        </a:spcAft>
                        <a:buClrTx/>
                        <a:buSzTx/>
                        <a:buFont typeface="Arial" charset="0"/>
                        <a:buNone/>
                        <a:tabLst/>
                      </a:pPr>
                      <a:endParaRPr kumimoji="0" lang="en-US" sz="2400" b="1" i="1" u="none" strike="noStrike" cap="none" normalizeH="0" baseline="0" dirty="0" smtClean="0">
                        <a:ln>
                          <a:noFill/>
                        </a:ln>
                        <a:solidFill>
                          <a:schemeClr val="tx1"/>
                        </a:solidFill>
                        <a:effectLst/>
                        <a:latin typeface="Arial" charset="0"/>
                      </a:endParaRPr>
                    </a:p>
                  </a:txBody>
                  <a:tcPr marL="97096" marR="97096" anchor="ctr" horzOverflow="overflow"/>
                </a:tc>
                <a:tc>
                  <a:txBody>
                    <a:bodyPr/>
                    <a:lstStyle/>
                    <a:p>
                      <a:pPr marL="0" marR="0" lvl="0" indent="0" algn="ctr" defTabSz="914400" rtl="0" eaLnBrk="1" fontAlgn="base" latinLnBrk="0" hangingPunct="1">
                        <a:lnSpc>
                          <a:spcPct val="85000"/>
                        </a:lnSpc>
                        <a:spcBef>
                          <a:spcPts val="400"/>
                        </a:spcBef>
                        <a:spcAft>
                          <a:spcPct val="0"/>
                        </a:spcAft>
                        <a:buClrTx/>
                        <a:buSzTx/>
                        <a:buFont typeface="Arial" charset="0"/>
                        <a:buNone/>
                        <a:tabLst/>
                      </a:pPr>
                      <a:r>
                        <a:rPr kumimoji="0" lang="en-US" sz="2400" u="none" strike="noStrike" cap="none" normalizeH="0" baseline="0" dirty="0" smtClean="0">
                          <a:ln>
                            <a:noFill/>
                          </a:ln>
                          <a:effectLst/>
                        </a:rPr>
                        <a:t>Dual NRTI</a:t>
                      </a:r>
                      <a:endParaRPr kumimoji="0" lang="en-US" sz="2400" b="1" i="1" u="none" strike="noStrike" cap="none" normalizeH="0" baseline="0" dirty="0" smtClean="0">
                        <a:ln>
                          <a:noFill/>
                        </a:ln>
                        <a:solidFill>
                          <a:schemeClr val="tx1"/>
                        </a:solidFill>
                        <a:effectLst/>
                        <a:latin typeface="Arial" charset="0"/>
                      </a:endParaRPr>
                    </a:p>
                  </a:txBody>
                  <a:tcPr marL="97096" marR="97096" anchor="ctr" horzOverflow="overflow"/>
                </a:tc>
                <a:tc>
                  <a:txBody>
                    <a:bodyPr/>
                    <a:lstStyle/>
                    <a:p>
                      <a:pPr marL="0" marR="0" lvl="0" indent="0" algn="ctr" defTabSz="914400" rtl="0" eaLnBrk="1" fontAlgn="base" latinLnBrk="0" hangingPunct="1">
                        <a:lnSpc>
                          <a:spcPct val="85000"/>
                        </a:lnSpc>
                        <a:spcBef>
                          <a:spcPts val="400"/>
                        </a:spcBef>
                        <a:spcAft>
                          <a:spcPct val="0"/>
                        </a:spcAft>
                        <a:buClrTx/>
                        <a:buSzTx/>
                        <a:buFont typeface="Arial" charset="0"/>
                        <a:buNone/>
                        <a:tabLst/>
                      </a:pPr>
                      <a:r>
                        <a:rPr kumimoji="0" lang="en-US" sz="2400" u="none" strike="noStrike" cap="none" normalizeH="0" baseline="0" dirty="0" smtClean="0">
                          <a:ln>
                            <a:noFill/>
                          </a:ln>
                          <a:effectLst/>
                        </a:rPr>
                        <a:t>Key 3</a:t>
                      </a:r>
                      <a:r>
                        <a:rPr kumimoji="0" lang="en-US" sz="2400" u="none" strike="noStrike" cap="none" normalizeH="0" baseline="30000" dirty="0" smtClean="0">
                          <a:ln>
                            <a:noFill/>
                          </a:ln>
                          <a:effectLst/>
                        </a:rPr>
                        <a:t>rd</a:t>
                      </a:r>
                      <a:r>
                        <a:rPr kumimoji="0" lang="en-US" sz="2400" u="none" strike="noStrike" cap="none" normalizeH="0" baseline="0" dirty="0" smtClean="0">
                          <a:ln>
                            <a:noFill/>
                          </a:ln>
                          <a:effectLst/>
                        </a:rPr>
                        <a:t> Drug</a:t>
                      </a:r>
                      <a:endParaRPr kumimoji="0" lang="en-US" sz="2400" b="1" i="1" u="none" strike="noStrike" cap="none" normalizeH="0" baseline="0" dirty="0" smtClean="0">
                        <a:ln>
                          <a:noFill/>
                        </a:ln>
                        <a:solidFill>
                          <a:schemeClr val="tx1"/>
                        </a:solidFill>
                        <a:effectLst/>
                        <a:latin typeface="Arial" charset="0"/>
                      </a:endParaRPr>
                    </a:p>
                  </a:txBody>
                  <a:tcPr marL="97096" marR="97096" anchor="ctr" horzOverflow="overflow"/>
                </a:tc>
              </a:tr>
              <a:tr h="1357287">
                <a:tc>
                  <a:txBody>
                    <a:bodyPr/>
                    <a:lstStyle/>
                    <a:p>
                      <a:pPr marL="0" marR="0" lvl="0" indent="0" algn="ctr" defTabSz="914400" rtl="0" eaLnBrk="1" fontAlgn="base" latinLnBrk="0" hangingPunct="1">
                        <a:lnSpc>
                          <a:spcPct val="85000"/>
                        </a:lnSpc>
                        <a:spcBef>
                          <a:spcPts val="400"/>
                        </a:spcBef>
                        <a:spcAft>
                          <a:spcPct val="0"/>
                        </a:spcAft>
                        <a:buClrTx/>
                        <a:buSzTx/>
                        <a:buFont typeface="Arial" charset="0"/>
                        <a:buNone/>
                        <a:tabLst/>
                        <a:defRPr/>
                      </a:pPr>
                      <a:r>
                        <a:rPr kumimoji="0" lang="en-US" sz="1600" u="none" strike="noStrike" cap="none" normalizeH="0" baseline="0" dirty="0" smtClean="0">
                          <a:ln>
                            <a:noFill/>
                          </a:ln>
                          <a:effectLst/>
                        </a:rPr>
                        <a:t>Recommended</a:t>
                      </a:r>
                      <a:endParaRPr kumimoji="0" lang="en-US" sz="1600" b="1" i="1" u="none" strike="noStrike" cap="none" normalizeH="0" baseline="0" dirty="0" smtClean="0">
                        <a:ln>
                          <a:noFill/>
                        </a:ln>
                        <a:solidFill>
                          <a:schemeClr val="bg1"/>
                        </a:solidFill>
                        <a:effectLst/>
                        <a:latin typeface="Arial" charset="0"/>
                      </a:endParaRPr>
                    </a:p>
                  </a:txBody>
                  <a:tcPr marL="97096" marR="97096" vert="vert270" anchor="ctr" horzOverflow="overflow">
                    <a:solidFill>
                      <a:schemeClr val="accent2"/>
                    </a:solidFill>
                  </a:tcPr>
                </a:tc>
                <a:tc>
                  <a:txBody>
                    <a:bodyPr/>
                    <a:lstStyle/>
                    <a:p>
                      <a:pPr marL="0" marR="0" lvl="0" indent="0" algn="ctr" defTabSz="914400" rtl="0" eaLnBrk="1" fontAlgn="base" latinLnBrk="0" hangingPunct="1">
                        <a:lnSpc>
                          <a:spcPct val="85000"/>
                        </a:lnSpc>
                        <a:spcBef>
                          <a:spcPts val="400"/>
                        </a:spcBef>
                        <a:spcAft>
                          <a:spcPct val="0"/>
                        </a:spcAft>
                        <a:buClrTx/>
                        <a:buSzTx/>
                        <a:buFont typeface="Arial" charset="0"/>
                        <a:buNone/>
                        <a:tabLst/>
                      </a:pPr>
                      <a:r>
                        <a:rPr kumimoji="0" lang="en-US" sz="2400" u="none" strike="noStrike" cap="none" normalizeH="0" baseline="0" dirty="0" smtClean="0">
                          <a:ln>
                            <a:noFill/>
                          </a:ln>
                          <a:effectLst/>
                        </a:rPr>
                        <a:t>TDF/FTC</a:t>
                      </a:r>
                      <a:endParaRPr kumimoji="0" lang="en-US" sz="2400" b="1" i="0" u="none" strike="noStrike" cap="none" normalizeH="0" baseline="0" dirty="0" smtClean="0">
                        <a:ln>
                          <a:noFill/>
                        </a:ln>
                        <a:solidFill>
                          <a:schemeClr val="tx1"/>
                        </a:solidFill>
                        <a:effectLst/>
                        <a:latin typeface="Arial" charset="0"/>
                      </a:endParaRPr>
                    </a:p>
                  </a:txBody>
                  <a:tcPr marL="97096" marR="97096" anchor="ctr" horzOverflow="overflow"/>
                </a:tc>
                <a:tc>
                  <a:txBody>
                    <a:bodyPr/>
                    <a:lstStyle/>
                    <a:p>
                      <a:pPr marL="0" marR="0" lvl="0" indent="0" algn="ctr" defTabSz="914400" rtl="0" eaLnBrk="1" fontAlgn="base" latinLnBrk="0" hangingPunct="1">
                        <a:lnSpc>
                          <a:spcPct val="85000"/>
                        </a:lnSpc>
                        <a:spcBef>
                          <a:spcPts val="400"/>
                        </a:spcBef>
                        <a:spcAft>
                          <a:spcPct val="0"/>
                        </a:spcAft>
                        <a:buClrTx/>
                        <a:buSzTx/>
                        <a:buFont typeface="Arial" charset="0"/>
                        <a:buNone/>
                        <a:tabLst/>
                      </a:pPr>
                      <a:r>
                        <a:rPr kumimoji="0" lang="en-US" sz="2400" u="none" strike="noStrike" cap="none" normalizeH="0" baseline="0" dirty="0" smtClean="0">
                          <a:ln>
                            <a:noFill/>
                          </a:ln>
                          <a:effectLst/>
                        </a:rPr>
                        <a:t>EFV</a:t>
                      </a:r>
                    </a:p>
                    <a:p>
                      <a:pPr marL="0" marR="0" lvl="0" indent="0" algn="ctr" defTabSz="914400" rtl="0" eaLnBrk="1" fontAlgn="base" latinLnBrk="0" hangingPunct="1">
                        <a:lnSpc>
                          <a:spcPct val="85000"/>
                        </a:lnSpc>
                        <a:spcBef>
                          <a:spcPts val="400"/>
                        </a:spcBef>
                        <a:spcAft>
                          <a:spcPct val="0"/>
                        </a:spcAft>
                        <a:buClrTx/>
                        <a:buSzTx/>
                        <a:buFont typeface="Arial" charset="0"/>
                        <a:buNone/>
                        <a:tabLst/>
                      </a:pPr>
                      <a:r>
                        <a:rPr kumimoji="0" lang="en-US" sz="2400" u="none" strike="noStrike" cap="none" normalizeH="0" baseline="0" dirty="0" smtClean="0">
                          <a:ln>
                            <a:noFill/>
                          </a:ln>
                          <a:effectLst/>
                        </a:rPr>
                        <a:t>ATV/r</a:t>
                      </a:r>
                    </a:p>
                    <a:p>
                      <a:pPr marL="0" marR="0" lvl="0" indent="0" algn="ctr" defTabSz="914400" rtl="0" eaLnBrk="1" fontAlgn="base" latinLnBrk="0" hangingPunct="1">
                        <a:lnSpc>
                          <a:spcPct val="85000"/>
                        </a:lnSpc>
                        <a:spcBef>
                          <a:spcPts val="400"/>
                        </a:spcBef>
                        <a:spcAft>
                          <a:spcPct val="0"/>
                        </a:spcAft>
                        <a:buClrTx/>
                        <a:buSzTx/>
                        <a:buFont typeface="Arial" charset="0"/>
                        <a:buNone/>
                        <a:tabLst/>
                      </a:pPr>
                      <a:r>
                        <a:rPr kumimoji="0" lang="en-US" sz="2400" u="none" strike="noStrike" cap="none" normalizeH="0" baseline="0" dirty="0" smtClean="0">
                          <a:ln>
                            <a:noFill/>
                          </a:ln>
                          <a:effectLst/>
                        </a:rPr>
                        <a:t>DRV/r</a:t>
                      </a:r>
                    </a:p>
                    <a:p>
                      <a:pPr marL="0" marR="0" lvl="0" indent="0" algn="ctr" defTabSz="914400" rtl="0" eaLnBrk="1" fontAlgn="base" latinLnBrk="0" hangingPunct="1">
                        <a:lnSpc>
                          <a:spcPct val="85000"/>
                        </a:lnSpc>
                        <a:spcBef>
                          <a:spcPts val="400"/>
                        </a:spcBef>
                        <a:spcAft>
                          <a:spcPct val="0"/>
                        </a:spcAft>
                        <a:buClrTx/>
                        <a:buSzTx/>
                        <a:buFont typeface="Arial" charset="0"/>
                        <a:buNone/>
                        <a:tabLst/>
                      </a:pPr>
                      <a:r>
                        <a:rPr kumimoji="0" lang="en-US" sz="2400" u="none" strike="noStrike" cap="none" normalizeH="0" baseline="0" dirty="0" smtClean="0">
                          <a:ln>
                            <a:noFill/>
                          </a:ln>
                          <a:effectLst/>
                        </a:rPr>
                        <a:t>RAL</a:t>
                      </a:r>
                      <a:endParaRPr kumimoji="0" lang="en-US" sz="2400" b="1" u="none" strike="noStrike" cap="none" normalizeH="0" baseline="0" dirty="0" smtClean="0">
                        <a:ln>
                          <a:noFill/>
                        </a:ln>
                        <a:solidFill>
                          <a:schemeClr val="tx1"/>
                        </a:solidFill>
                        <a:effectLst/>
                      </a:endParaRPr>
                    </a:p>
                  </a:txBody>
                  <a:tcPr marL="97096" marR="97096" anchor="ctr" horzOverflow="overflow"/>
                </a:tc>
              </a:tr>
              <a:tr h="168865">
                <a:tc gridSpan="3">
                  <a:txBody>
                    <a:bodyPr/>
                    <a:lstStyle/>
                    <a:p>
                      <a:pPr marL="0" marR="0" lvl="0" indent="0" algn="ctr" defTabSz="914400" rtl="0" eaLnBrk="1" fontAlgn="base" latinLnBrk="0" hangingPunct="1">
                        <a:lnSpc>
                          <a:spcPct val="85000"/>
                        </a:lnSpc>
                        <a:spcBef>
                          <a:spcPts val="400"/>
                        </a:spcBef>
                        <a:spcAft>
                          <a:spcPct val="0"/>
                        </a:spcAft>
                        <a:buClrTx/>
                        <a:buSzTx/>
                        <a:buFont typeface="Arial" charset="0"/>
                        <a:buNone/>
                        <a:tabLst/>
                        <a:defRPr/>
                      </a:pPr>
                      <a:endParaRPr kumimoji="0" lang="en-US" sz="1600" b="1" i="1" u="none" strike="noStrike" cap="none" normalizeH="0" baseline="0" dirty="0" smtClean="0">
                        <a:ln>
                          <a:noFill/>
                        </a:ln>
                        <a:solidFill>
                          <a:schemeClr val="bg1"/>
                        </a:solidFill>
                        <a:effectLst/>
                        <a:latin typeface="Arial" charset="0"/>
                      </a:endParaRPr>
                    </a:p>
                  </a:txBody>
                  <a:tcPr marL="97096" marR="97096" vert="vert270" anchor="ctr" horzOverflow="overflow"/>
                </a:tc>
                <a:tc hMerge="1">
                  <a:txBody>
                    <a:bodyPr/>
                    <a:lstStyle/>
                    <a:p>
                      <a:pPr marL="0" marR="0" lvl="0" indent="0" algn="ctr" defTabSz="914400" rtl="0" eaLnBrk="1" fontAlgn="base" latinLnBrk="0" hangingPunct="1">
                        <a:lnSpc>
                          <a:spcPct val="85000"/>
                        </a:lnSpc>
                        <a:spcBef>
                          <a:spcPts val="400"/>
                        </a:spcBef>
                        <a:spcAft>
                          <a:spcPct val="0"/>
                        </a:spcAft>
                        <a:buClrTx/>
                        <a:buSzTx/>
                        <a:buFont typeface="Arial" charset="0"/>
                        <a:buNone/>
                        <a:tabLst/>
                        <a:defRPr/>
                      </a:pPr>
                      <a:endParaRPr kumimoji="0" lang="en-US" sz="2400" b="0" i="0" u="none" strike="noStrike" cap="none" normalizeH="0" baseline="0" dirty="0" smtClean="0">
                        <a:ln>
                          <a:noFill/>
                        </a:ln>
                        <a:solidFill>
                          <a:schemeClr val="tx1"/>
                        </a:solidFill>
                        <a:effectLst/>
                        <a:latin typeface="Arial" charset="0"/>
                      </a:endParaRPr>
                    </a:p>
                  </a:txBody>
                  <a:tcPr anchor="ctr" horzOverflow="overflow">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02060"/>
                    </a:solidFill>
                  </a:tcPr>
                </a:tc>
                <a:tc hMerge="1">
                  <a:txBody>
                    <a:bodyPr/>
                    <a:lstStyle/>
                    <a:p>
                      <a:pPr marL="0" marR="0" lvl="0" indent="0" algn="ctr" defTabSz="914400" rtl="0" eaLnBrk="1" fontAlgn="base" latinLnBrk="0" hangingPunct="1">
                        <a:lnSpc>
                          <a:spcPct val="85000"/>
                        </a:lnSpc>
                        <a:spcBef>
                          <a:spcPts val="400"/>
                        </a:spcBef>
                        <a:spcAft>
                          <a:spcPct val="0"/>
                        </a:spcAft>
                        <a:buClrTx/>
                        <a:buSzTx/>
                        <a:buFont typeface="Arial" charset="0"/>
                        <a:buNone/>
                        <a:tabLst/>
                      </a:pPr>
                      <a:endParaRPr kumimoji="0" lang="en-US" sz="2400" b="0" u="none" strike="noStrike" cap="none" normalizeH="0" baseline="0" dirty="0" smtClean="0">
                        <a:ln>
                          <a:noFill/>
                        </a:ln>
                        <a:solidFill>
                          <a:schemeClr val="tx1"/>
                        </a:solidFill>
                        <a:effectLst/>
                      </a:endParaRPr>
                    </a:p>
                  </a:txBody>
                  <a:tcPr anchor="ctr" horzOverflow="overflow">
                    <a:lnR w="5715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002060"/>
                    </a:solidFill>
                  </a:tcPr>
                </a:tc>
              </a:tr>
              <a:tr h="1169190">
                <a:tc>
                  <a:txBody>
                    <a:bodyPr/>
                    <a:lstStyle/>
                    <a:p>
                      <a:pPr marL="0" marR="0" lvl="0" indent="0" algn="ctr" defTabSz="914400" rtl="0" eaLnBrk="1" fontAlgn="base" latinLnBrk="0" hangingPunct="1">
                        <a:lnSpc>
                          <a:spcPct val="85000"/>
                        </a:lnSpc>
                        <a:spcBef>
                          <a:spcPts val="400"/>
                        </a:spcBef>
                        <a:spcAft>
                          <a:spcPct val="0"/>
                        </a:spcAft>
                        <a:buClrTx/>
                        <a:buSzTx/>
                        <a:buFont typeface="Arial" charset="0"/>
                        <a:buNone/>
                        <a:tabLst/>
                        <a:defRPr/>
                      </a:pPr>
                      <a:r>
                        <a:rPr kumimoji="0" lang="en-US" sz="1600" u="none" strike="noStrike" cap="none" normalizeH="0" baseline="0" dirty="0" smtClean="0">
                          <a:ln>
                            <a:noFill/>
                          </a:ln>
                          <a:effectLst/>
                        </a:rPr>
                        <a:t>Alternative</a:t>
                      </a:r>
                      <a:endParaRPr kumimoji="0" lang="en-US" sz="1600" b="1" i="1" u="none" strike="noStrike" cap="none" normalizeH="0" baseline="0" dirty="0" smtClean="0">
                        <a:ln>
                          <a:noFill/>
                        </a:ln>
                        <a:solidFill>
                          <a:schemeClr val="bg1"/>
                        </a:solidFill>
                        <a:effectLst/>
                        <a:latin typeface="Arial" charset="0"/>
                      </a:endParaRPr>
                    </a:p>
                  </a:txBody>
                  <a:tcPr marL="97096" marR="97096" vert="vert270" anchor="ctr" horzOverflow="overflow">
                    <a:solidFill>
                      <a:schemeClr val="accent4"/>
                    </a:solidFill>
                  </a:tcPr>
                </a:tc>
                <a:tc>
                  <a:txBody>
                    <a:bodyPr/>
                    <a:lstStyle/>
                    <a:p>
                      <a:pPr marL="0" marR="0" lvl="0" indent="0" algn="ctr" defTabSz="914400" rtl="0" eaLnBrk="1" fontAlgn="base" latinLnBrk="0" hangingPunct="1">
                        <a:lnSpc>
                          <a:spcPct val="85000"/>
                        </a:lnSpc>
                        <a:spcBef>
                          <a:spcPts val="400"/>
                        </a:spcBef>
                        <a:spcAft>
                          <a:spcPct val="0"/>
                        </a:spcAft>
                        <a:buClrTx/>
                        <a:buSzTx/>
                        <a:buFont typeface="Arial" charset="0"/>
                        <a:buNone/>
                        <a:tabLst/>
                        <a:defRPr/>
                      </a:pPr>
                      <a:r>
                        <a:rPr kumimoji="0" lang="en-US" sz="2400" u="none" strike="noStrike" cap="none" normalizeH="0" baseline="0" dirty="0" smtClean="0">
                          <a:ln>
                            <a:noFill/>
                          </a:ln>
                          <a:effectLst/>
                        </a:rPr>
                        <a:t>ABC/3TC</a:t>
                      </a:r>
                      <a:endParaRPr kumimoji="0" lang="en-US" sz="2400" b="0" i="0" u="none" strike="noStrike" cap="none" normalizeH="0" baseline="0" dirty="0" smtClean="0">
                        <a:ln>
                          <a:noFill/>
                        </a:ln>
                        <a:solidFill>
                          <a:schemeClr val="tx1"/>
                        </a:solidFill>
                        <a:effectLst/>
                        <a:latin typeface="Arial" charset="0"/>
                      </a:endParaRPr>
                    </a:p>
                  </a:txBody>
                  <a:tcPr marL="97096" marR="97096" anchor="ctr" horzOverflow="overflow"/>
                </a:tc>
                <a:tc>
                  <a:txBody>
                    <a:bodyPr/>
                    <a:lstStyle/>
                    <a:p>
                      <a:pPr marL="0" marR="0" lvl="0" indent="0" algn="ctr" defTabSz="914400" rtl="0" eaLnBrk="1" fontAlgn="base" latinLnBrk="0" hangingPunct="1">
                        <a:lnSpc>
                          <a:spcPct val="85000"/>
                        </a:lnSpc>
                        <a:spcBef>
                          <a:spcPts val="400"/>
                        </a:spcBef>
                        <a:spcAft>
                          <a:spcPct val="0"/>
                        </a:spcAft>
                        <a:buClrTx/>
                        <a:buSzTx/>
                        <a:buFont typeface="Arial" charset="0"/>
                        <a:buNone/>
                        <a:tabLst/>
                      </a:pPr>
                      <a:r>
                        <a:rPr kumimoji="0" lang="en-US" sz="2400" u="none" strike="noStrike" cap="none" normalizeH="0" baseline="0" dirty="0" smtClean="0">
                          <a:ln>
                            <a:noFill/>
                          </a:ln>
                          <a:effectLst/>
                        </a:rPr>
                        <a:t>LPV/r</a:t>
                      </a:r>
                    </a:p>
                    <a:p>
                      <a:pPr marL="0" marR="0" lvl="0" indent="0" algn="ctr" defTabSz="914400" rtl="0" eaLnBrk="1" fontAlgn="base" latinLnBrk="0" hangingPunct="1">
                        <a:lnSpc>
                          <a:spcPct val="85000"/>
                        </a:lnSpc>
                        <a:spcBef>
                          <a:spcPts val="400"/>
                        </a:spcBef>
                        <a:spcAft>
                          <a:spcPct val="0"/>
                        </a:spcAft>
                        <a:buClrTx/>
                        <a:buSzTx/>
                        <a:buFont typeface="Arial" charset="0"/>
                        <a:buNone/>
                        <a:tabLst/>
                      </a:pPr>
                      <a:r>
                        <a:rPr kumimoji="0" lang="en-US" sz="2400" u="none" strike="noStrike" cap="none" normalizeH="0" baseline="0" dirty="0" smtClean="0">
                          <a:ln>
                            <a:noFill/>
                          </a:ln>
                          <a:effectLst/>
                        </a:rPr>
                        <a:t>FPV/r</a:t>
                      </a:r>
                    </a:p>
                    <a:p>
                      <a:pPr marL="0" marR="0" lvl="0" indent="0" algn="ctr" defTabSz="914400" rtl="0" eaLnBrk="1" fontAlgn="base" latinLnBrk="0" hangingPunct="1">
                        <a:lnSpc>
                          <a:spcPct val="85000"/>
                        </a:lnSpc>
                        <a:spcBef>
                          <a:spcPts val="400"/>
                        </a:spcBef>
                        <a:spcAft>
                          <a:spcPct val="0"/>
                        </a:spcAft>
                        <a:buClrTx/>
                        <a:buSzTx/>
                        <a:buFont typeface="Arial" charset="0"/>
                        <a:buNone/>
                        <a:tabLst/>
                      </a:pPr>
                      <a:r>
                        <a:rPr kumimoji="0" lang="en-US" sz="2400" u="none" strike="noStrike" cap="none" normalizeH="0" baseline="0" dirty="0" smtClean="0">
                          <a:ln>
                            <a:noFill/>
                          </a:ln>
                          <a:effectLst/>
                        </a:rPr>
                        <a:t>MVC</a:t>
                      </a:r>
                      <a:endParaRPr kumimoji="0" lang="en-US" sz="2400" b="0" u="none" strike="noStrike" cap="none" normalizeH="0" baseline="0" dirty="0" smtClean="0">
                        <a:ln>
                          <a:noFill/>
                        </a:ln>
                        <a:solidFill>
                          <a:schemeClr val="tx1"/>
                        </a:solidFill>
                        <a:effectLst/>
                      </a:endParaRPr>
                    </a:p>
                  </a:txBody>
                  <a:tcPr marL="97096" marR="97096" anchor="ctr" horzOverflow="overflow"/>
                </a:tc>
              </a:tr>
            </a:tbl>
          </a:graphicData>
        </a:graphic>
      </p:graphicFrame>
      <p:sp>
        <p:nvSpPr>
          <p:cNvPr id="16388" name="TextBox 5"/>
          <p:cNvSpPr txBox="1">
            <a:spLocks noChangeArrowheads="1"/>
          </p:cNvSpPr>
          <p:nvPr/>
        </p:nvSpPr>
        <p:spPr bwMode="auto">
          <a:xfrm>
            <a:off x="4597400" y="2392363"/>
            <a:ext cx="560388" cy="769937"/>
          </a:xfrm>
          <a:prstGeom prst="rect">
            <a:avLst/>
          </a:prstGeom>
          <a:noFill/>
          <a:ln w="9525">
            <a:noFill/>
            <a:miter lim="800000"/>
            <a:headEnd/>
            <a:tailEnd/>
          </a:ln>
        </p:spPr>
        <p:txBody>
          <a:bodyPr>
            <a:spAutoFit/>
          </a:bodyPr>
          <a:lstStyle/>
          <a:p>
            <a:pPr algn="ctr">
              <a:defRPr/>
            </a:pPr>
            <a:r>
              <a:rPr lang="en-US" sz="4400" dirty="0">
                <a:solidFill>
                  <a:prstClr val="black"/>
                </a:solidFill>
                <a:ea typeface="MS PGothic" pitchFamily="34" charset="-128"/>
                <a:cs typeface="+mn-cs"/>
              </a:rPr>
              <a:t>+</a:t>
            </a:r>
          </a:p>
        </p:txBody>
      </p:sp>
      <p:sp>
        <p:nvSpPr>
          <p:cNvPr id="16389" name="Text Box 5"/>
          <p:cNvSpPr txBox="1">
            <a:spLocks noChangeArrowheads="1"/>
          </p:cNvSpPr>
          <p:nvPr>
            <p:custDataLst>
              <p:tags r:id="rId2"/>
            </p:custDataLst>
          </p:nvPr>
        </p:nvSpPr>
        <p:spPr bwMode="auto">
          <a:xfrm>
            <a:off x="124292" y="6620073"/>
            <a:ext cx="8359775" cy="200055"/>
          </a:xfrm>
          <a:prstGeom prst="rect">
            <a:avLst/>
          </a:prstGeom>
          <a:noFill/>
          <a:ln w="9525">
            <a:noFill/>
            <a:prstDash val="solid"/>
            <a:miter lim="800000"/>
            <a:headEnd/>
            <a:tailEnd/>
          </a:ln>
          <a:effectLst/>
          <a:extLst>
            <a:ext uri="{909E8E84-426E-40DD-AFC4-6F175D3DCCD1}">
              <a14:hiddenFill xmlns="" xmlns:a14="http://schemas.microsoft.com/office/drawing/2010/main">
                <a:solidFill>
                  <a:srgbClr val="FFFFFF">
                    <a:alpha val="0"/>
                  </a:srgbClr>
                </a:solidFill>
              </a14:hiddenFill>
            </a:ext>
            <a:ext uri="{91240B29-F687-4F45-9708-019B960494DF}">
              <a14:hiddenLine xmlns="" xmlns:a14="http://schemas.microsoft.com/office/drawing/2010/main" w="9525" cap="flat" cmpd="sng" algn="ctr">
                <a:solidFill>
                  <a:srgbClr val="FFFFFF"/>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7357" dir="2700000" rotWithShape="0">
                    <a:scrgbClr r="0" g="0" b="0"/>
                  </a:outerShdw>
                </a:effectLst>
              </a14:hiddenEffects>
            </a:ext>
            <a:ext uri="{53640926-AAD7-44D8-BBD7-CCE9431645EC}">
              <a14:shadowObscured xmlns="" xmlns:a14="http://schemas.microsoft.com/office/drawing/2010/main"/>
            </a:ext>
          </a:extLst>
        </p:spPr>
        <p:txBody>
          <a:bodyPr vert="horz" wrap="square" lIns="91440" tIns="45720" rIns="91440" bIns="45720" anchor="b" anchorCtr="0">
            <a:spAutoFit/>
          </a:bodyPr>
          <a:lstStyle/>
          <a:p>
            <a:pPr>
              <a:spcBef>
                <a:spcPct val="10000"/>
              </a:spcBef>
              <a:defRPr/>
            </a:pPr>
            <a:r>
              <a:rPr lang="en-US" sz="700" b="1" dirty="0">
                <a:solidFill>
                  <a:srgbClr val="FFFFFF"/>
                </a:solidFill>
                <a:latin typeface="Arial"/>
                <a:ea typeface="MS PGothic" pitchFamily="34" charset="-128"/>
                <a:cs typeface="+mn-cs"/>
              </a:rPr>
              <a:t>Thompson MA, et al. JAMA 2010;304(3):</a:t>
            </a:r>
            <a:r>
              <a:rPr lang="en-US" sz="700" b="1" dirty="0" smtClean="0">
                <a:solidFill>
                  <a:srgbClr val="FFFFFF"/>
                </a:solidFill>
                <a:latin typeface="Arial"/>
                <a:ea typeface="MS PGothic" pitchFamily="34" charset="-128"/>
                <a:cs typeface="+mn-cs"/>
              </a:rPr>
              <a:t>321-333.</a:t>
            </a:r>
            <a:endParaRPr lang="en-US" sz="700" b="1" dirty="0">
              <a:solidFill>
                <a:srgbClr val="FFFFFF"/>
              </a:solidFill>
              <a:latin typeface="Arial"/>
              <a:ea typeface="MS PGothic" pitchFamily="34" charset="-128"/>
              <a:cs typeface="+mn-cs"/>
            </a:endParaRPr>
          </a:p>
        </p:txBody>
      </p:sp>
    </p:spTree>
    <p:extLst>
      <p:ext uri="{BB962C8B-B14F-4D97-AF65-F5344CB8AC3E}">
        <p14:creationId xmlns="" xmlns:p14="http://schemas.microsoft.com/office/powerpoint/2010/main" val="1647692483"/>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0706" name="Rectangle 2"/>
          <p:cNvSpPr>
            <a:spLocks noGrp="1" noChangeArrowheads="1"/>
          </p:cNvSpPr>
          <p:nvPr>
            <p:ph type="title"/>
          </p:nvPr>
        </p:nvSpPr>
        <p:spPr/>
        <p:txBody>
          <a:bodyPr>
            <a:normAutofit fontScale="90000"/>
          </a:bodyPr>
          <a:lstStyle/>
          <a:p>
            <a:r>
              <a:rPr lang="en-US" dirty="0" smtClean="0"/>
              <a:t>2009 DHHS Guidelines: </a:t>
            </a:r>
            <a:br>
              <a:rPr lang="en-US" dirty="0" smtClean="0"/>
            </a:br>
            <a:r>
              <a:rPr lang="en-US" dirty="0" smtClean="0"/>
              <a:t>Regimens for Treatment-Naïve Patients</a:t>
            </a:r>
            <a:endParaRPr lang="en-US" dirty="0"/>
          </a:p>
        </p:txBody>
      </p:sp>
      <p:graphicFrame>
        <p:nvGraphicFramePr>
          <p:cNvPr id="192589" name="Group 77"/>
          <p:cNvGraphicFramePr>
            <a:graphicFrameLocks noGrp="1"/>
          </p:cNvGraphicFramePr>
          <p:nvPr>
            <p:ph idx="1"/>
          </p:nvPr>
        </p:nvGraphicFramePr>
        <p:xfrm>
          <a:off x="457200" y="1371600"/>
          <a:ext cx="8488285" cy="4878463"/>
        </p:xfrm>
        <a:graphic>
          <a:graphicData uri="http://schemas.openxmlformats.org/drawingml/2006/table">
            <a:tbl>
              <a:tblPr firstCol="1" bandCol="1">
                <a:tableStyleId>{5C22544A-7EE6-4342-B048-85BDC9FD1C3A}</a:tableStyleId>
              </a:tblPr>
              <a:tblGrid>
                <a:gridCol w="1717963"/>
                <a:gridCol w="6770322"/>
              </a:tblGrid>
              <a:tr h="1537860">
                <a:tc>
                  <a:txBody>
                    <a:bodyPr/>
                    <a:lstStyle/>
                    <a:p>
                      <a:pPr marL="0" marR="0" lvl="0" indent="0" algn="l" defTabSz="914400" rtl="0" eaLnBrk="1" fontAlgn="base" latinLnBrk="0" hangingPunct="1">
                        <a:lnSpc>
                          <a:spcPct val="95000"/>
                        </a:lnSpc>
                        <a:spcBef>
                          <a:spcPts val="0"/>
                        </a:spcBef>
                        <a:spcAft>
                          <a:spcPts val="0"/>
                        </a:spcAft>
                        <a:buClrTx/>
                        <a:buSzTx/>
                        <a:buFontTx/>
                        <a:buNone/>
                        <a:tabLst/>
                      </a:pPr>
                      <a:r>
                        <a:rPr kumimoji="0" lang="en-US" sz="2000" u="none" strike="noStrike" cap="none" normalizeH="0" baseline="0" dirty="0" smtClean="0">
                          <a:ln>
                            <a:noFill/>
                          </a:ln>
                          <a:solidFill>
                            <a:schemeClr val="tx1"/>
                          </a:solidFill>
                          <a:effectLst/>
                        </a:rPr>
                        <a:t>Preferred Regimens</a:t>
                      </a:r>
                      <a:endParaRPr kumimoji="0" lang="en-US" sz="2000" b="1" i="0" u="none" strike="noStrike" cap="none" normalizeH="0" baseline="0" dirty="0" smtClean="0">
                        <a:ln>
                          <a:noFill/>
                        </a:ln>
                        <a:solidFill>
                          <a:schemeClr val="tx1"/>
                        </a:solidFill>
                        <a:effectLst/>
                        <a:latin typeface="Arial" pitchFamily="34" charset="0"/>
                        <a:ea typeface="Arial Unicode MS" pitchFamily="34" charset="-128"/>
                        <a:cs typeface="Arial Unicode MS" pitchFamily="34" charset="-128"/>
                      </a:endParaRPr>
                    </a:p>
                  </a:txBody>
                  <a:tcPr marL="49276" marR="49276" anchor="ctr" horzOverflow="overflow">
                    <a:solidFill>
                      <a:schemeClr val="accent1">
                        <a:lumMod val="75000"/>
                      </a:schemeClr>
                    </a:solidFill>
                  </a:tcPr>
                </a:tc>
                <a:tc>
                  <a:txBody>
                    <a:bodyPr/>
                    <a:lstStyle/>
                    <a:p>
                      <a:r>
                        <a:rPr lang="en-US" sz="2000" b="1" kern="1200" baseline="0" dirty="0" smtClean="0">
                          <a:solidFill>
                            <a:schemeClr val="tx1"/>
                          </a:solidFill>
                        </a:rPr>
                        <a:t>• EFV/TDF/FTC</a:t>
                      </a:r>
                    </a:p>
                    <a:p>
                      <a:r>
                        <a:rPr lang="en-US" sz="2000" b="1" kern="1200" baseline="0" dirty="0" smtClean="0">
                          <a:solidFill>
                            <a:schemeClr val="tx1"/>
                          </a:solidFill>
                        </a:rPr>
                        <a:t>• ATV/r + TDF/FTC</a:t>
                      </a:r>
                    </a:p>
                    <a:p>
                      <a:r>
                        <a:rPr lang="en-US" sz="2000" b="1" kern="1200" baseline="0" dirty="0" smtClean="0">
                          <a:solidFill>
                            <a:schemeClr val="tx1"/>
                          </a:solidFill>
                        </a:rPr>
                        <a:t>• DRV/r (once daily) + TDF/FTC</a:t>
                      </a:r>
                    </a:p>
                    <a:p>
                      <a:r>
                        <a:rPr lang="en-US" sz="2000" b="1" kern="1200" baseline="0" dirty="0" smtClean="0">
                          <a:solidFill>
                            <a:schemeClr val="tx1"/>
                          </a:solidFill>
                        </a:rPr>
                        <a:t>• RAL + TDF/FTC</a:t>
                      </a:r>
                    </a:p>
                    <a:p>
                      <a:r>
                        <a:rPr lang="en-US" sz="1600" b="1" kern="1200" baseline="0" dirty="0" smtClean="0">
                          <a:solidFill>
                            <a:schemeClr val="tx1"/>
                          </a:solidFill>
                        </a:rPr>
                        <a:t>[Pregnant Women Only: LPV/r (twice daily) + ZDV/3TC]</a:t>
                      </a:r>
                      <a:endParaRPr lang="en-US" sz="1800" b="1" kern="1200" baseline="0" dirty="0" smtClean="0">
                        <a:solidFill>
                          <a:schemeClr val="tx1"/>
                        </a:solidFill>
                        <a:latin typeface="+mn-lt"/>
                        <a:ea typeface="+mn-ea"/>
                        <a:cs typeface="+mn-cs"/>
                      </a:endParaRPr>
                    </a:p>
                  </a:txBody>
                  <a:tcPr marL="49276" marR="49276" anchor="ctr" horzOverflow="overflow">
                    <a:solidFill>
                      <a:schemeClr val="accent1">
                        <a:lumMod val="75000"/>
                      </a:schemeClr>
                    </a:solidFill>
                  </a:tcPr>
                </a:tc>
              </a:tr>
              <a:tr h="1060450">
                <a:tc>
                  <a:txBody>
                    <a:bodyPr/>
                    <a:lstStyle/>
                    <a:p>
                      <a:pPr marL="0" marR="0" lvl="0" indent="0" algn="l" defTabSz="914400" rtl="0" eaLnBrk="1" fontAlgn="base" latinLnBrk="0" hangingPunct="1">
                        <a:lnSpc>
                          <a:spcPct val="95000"/>
                        </a:lnSpc>
                        <a:spcBef>
                          <a:spcPts val="0"/>
                        </a:spcBef>
                        <a:spcAft>
                          <a:spcPts val="0"/>
                        </a:spcAft>
                        <a:buClrTx/>
                        <a:buSzTx/>
                        <a:buFontTx/>
                        <a:buNone/>
                        <a:tabLst/>
                      </a:pPr>
                      <a:r>
                        <a:rPr kumimoji="0" lang="en-US" sz="1600" u="none" strike="noStrike" cap="none" normalizeH="0" baseline="0" dirty="0" smtClean="0">
                          <a:ln>
                            <a:noFill/>
                          </a:ln>
                          <a:solidFill>
                            <a:schemeClr val="bg1"/>
                          </a:solidFill>
                          <a:effectLst/>
                        </a:rPr>
                        <a:t>Alternative</a:t>
                      </a:r>
                    </a:p>
                    <a:p>
                      <a:pPr marL="0" marR="0" lvl="0" indent="0" algn="l" defTabSz="914400" rtl="0" eaLnBrk="1" fontAlgn="base" latinLnBrk="0" hangingPunct="1">
                        <a:lnSpc>
                          <a:spcPct val="95000"/>
                        </a:lnSpc>
                        <a:spcBef>
                          <a:spcPts val="0"/>
                        </a:spcBef>
                        <a:spcAft>
                          <a:spcPts val="0"/>
                        </a:spcAft>
                        <a:buClrTx/>
                        <a:buSzTx/>
                        <a:buFontTx/>
                        <a:buNone/>
                        <a:tabLst/>
                      </a:pPr>
                      <a:r>
                        <a:rPr kumimoji="0" lang="en-US" sz="1600" u="none" strike="noStrike" cap="none" normalizeH="0" baseline="0" dirty="0" smtClean="0">
                          <a:ln>
                            <a:noFill/>
                          </a:ln>
                          <a:solidFill>
                            <a:schemeClr val="bg1"/>
                          </a:solidFill>
                          <a:effectLst/>
                        </a:rPr>
                        <a:t>Regimens</a:t>
                      </a:r>
                      <a:endParaRPr kumimoji="0" lang="en-US" sz="1600" b="1" i="0" u="none" strike="noStrike" cap="none" normalizeH="0" baseline="0" dirty="0" smtClean="0">
                        <a:ln>
                          <a:noFill/>
                        </a:ln>
                        <a:solidFill>
                          <a:schemeClr val="bg1"/>
                        </a:solidFill>
                        <a:effectLst/>
                        <a:latin typeface="Arial" pitchFamily="34" charset="0"/>
                        <a:ea typeface="Arial Unicode MS" pitchFamily="34" charset="-128"/>
                        <a:cs typeface="Arial Unicode MS" pitchFamily="34" charset="-128"/>
                      </a:endParaRPr>
                    </a:p>
                  </a:txBody>
                  <a:tcPr marL="49276" marR="49276" marT="91440" marB="91440" anchor="ctr" horzOverflow="overflow"/>
                </a:tc>
                <a:tc>
                  <a:txBody>
                    <a:bodyPr/>
                    <a:lstStyle/>
                    <a:p>
                      <a:r>
                        <a:rPr lang="en-US" sz="1600" kern="1200" baseline="0" dirty="0" smtClean="0"/>
                        <a:t>• EFV + (ABC or ZDV)/3TC</a:t>
                      </a:r>
                    </a:p>
                    <a:p>
                      <a:r>
                        <a:rPr lang="en-US" sz="1600" kern="1200" baseline="0" dirty="0" smtClean="0"/>
                        <a:t>• NVP + ZDV/3TC</a:t>
                      </a:r>
                    </a:p>
                    <a:p>
                      <a:r>
                        <a:rPr lang="en-US" sz="1600" kern="1200" baseline="0" dirty="0" smtClean="0"/>
                        <a:t>• ATV/r + (ABC or ZDV)/3TC</a:t>
                      </a:r>
                    </a:p>
                    <a:p>
                      <a:r>
                        <a:rPr lang="en-US" sz="1600" kern="1200" baseline="0" dirty="0" smtClean="0"/>
                        <a:t>• FPV/r (once or twice daily) + either [(ABC or ZDV)/3TC1] or TDF/FTC</a:t>
                      </a:r>
                    </a:p>
                    <a:p>
                      <a:r>
                        <a:rPr lang="en-US" sz="1600" kern="1200" baseline="0" dirty="0" smtClean="0"/>
                        <a:t>• LPV/r (once or twice daily) + either [(ABC or ZDV)/3TC1] or TDF/FTC</a:t>
                      </a:r>
                    </a:p>
                    <a:p>
                      <a:r>
                        <a:rPr lang="en-US" sz="1600" kern="1200" baseline="0" dirty="0" smtClean="0"/>
                        <a:t>• SQV/r + TDF/FTC</a:t>
                      </a:r>
                      <a:endParaRPr kumimoji="0" lang="en-US" sz="1400" b="1" i="0" u="none" strike="noStrike" cap="none" normalizeH="0" baseline="0" dirty="0" smtClean="0">
                        <a:ln>
                          <a:noFill/>
                        </a:ln>
                        <a:solidFill>
                          <a:schemeClr val="bg1"/>
                        </a:solidFill>
                        <a:effectLst/>
                        <a:latin typeface="Arial" pitchFamily="34" charset="0"/>
                        <a:ea typeface="Arial Unicode MS" pitchFamily="34" charset="-128"/>
                        <a:cs typeface="Arial Unicode MS" pitchFamily="34" charset="-128"/>
                      </a:endParaRPr>
                    </a:p>
                  </a:txBody>
                  <a:tcPr marL="49276" marR="49276" marT="91440" marB="91440" anchor="ctr" horzOverflow="overflow"/>
                </a:tc>
              </a:tr>
              <a:tr h="590204">
                <a:tc>
                  <a:txBody>
                    <a:bodyPr/>
                    <a:lstStyle/>
                    <a:p>
                      <a:pPr marL="0" marR="0" lvl="0" indent="0" algn="l" defTabSz="914400" rtl="0" eaLnBrk="1" fontAlgn="base" latinLnBrk="0" hangingPunct="1">
                        <a:lnSpc>
                          <a:spcPct val="95000"/>
                        </a:lnSpc>
                        <a:spcBef>
                          <a:spcPts val="0"/>
                        </a:spcBef>
                        <a:spcAft>
                          <a:spcPts val="0"/>
                        </a:spcAft>
                        <a:buClrTx/>
                        <a:buSzTx/>
                        <a:buFontTx/>
                        <a:buNone/>
                        <a:tabLst/>
                      </a:pPr>
                      <a:r>
                        <a:rPr kumimoji="0" lang="en-US" sz="1600" u="none" strike="noStrike" cap="none" normalizeH="0" baseline="0" dirty="0" smtClean="0">
                          <a:ln>
                            <a:noFill/>
                          </a:ln>
                          <a:solidFill>
                            <a:schemeClr val="bg1"/>
                          </a:solidFill>
                          <a:effectLst/>
                        </a:rPr>
                        <a:t>Acceptable</a:t>
                      </a:r>
                    </a:p>
                    <a:p>
                      <a:pPr marL="0" marR="0" lvl="0" indent="0" algn="l" defTabSz="914400" rtl="0" eaLnBrk="1" fontAlgn="base" latinLnBrk="0" hangingPunct="1">
                        <a:lnSpc>
                          <a:spcPct val="95000"/>
                        </a:lnSpc>
                        <a:spcBef>
                          <a:spcPts val="0"/>
                        </a:spcBef>
                        <a:spcAft>
                          <a:spcPts val="0"/>
                        </a:spcAft>
                        <a:buClrTx/>
                        <a:buSzTx/>
                        <a:buFontTx/>
                        <a:buNone/>
                        <a:tabLst/>
                      </a:pPr>
                      <a:r>
                        <a:rPr kumimoji="0" lang="en-US" sz="1600" u="none" strike="noStrike" cap="none" normalizeH="0" baseline="0" dirty="0" smtClean="0">
                          <a:ln>
                            <a:noFill/>
                          </a:ln>
                          <a:solidFill>
                            <a:schemeClr val="bg1"/>
                          </a:solidFill>
                          <a:effectLst/>
                        </a:rPr>
                        <a:t>Regimens</a:t>
                      </a:r>
                      <a:endParaRPr kumimoji="0" lang="en-US" sz="1600" b="1" i="0" u="none" strike="noStrike" cap="none" normalizeH="0" baseline="0" dirty="0" smtClean="0">
                        <a:ln>
                          <a:noFill/>
                        </a:ln>
                        <a:solidFill>
                          <a:schemeClr val="bg1"/>
                        </a:solidFill>
                        <a:effectLst/>
                        <a:latin typeface="Arial" pitchFamily="34" charset="0"/>
                        <a:ea typeface="Arial Unicode MS" pitchFamily="34" charset="-128"/>
                        <a:cs typeface="Arial Unicode MS" pitchFamily="34" charset="-128"/>
                      </a:endParaRPr>
                    </a:p>
                  </a:txBody>
                  <a:tcPr marL="49276" marR="49276" marT="91440" marB="91440" anchor="ctr" horzOverflow="overflow"/>
                </a:tc>
                <a:tc>
                  <a:txBody>
                    <a:bodyPr/>
                    <a:lstStyle/>
                    <a:p>
                      <a:r>
                        <a:rPr lang="en-US" sz="1600" kern="1200" baseline="0" dirty="0" smtClean="0"/>
                        <a:t>• EFV + ddI + (3TC or FTC)</a:t>
                      </a:r>
                    </a:p>
                    <a:p>
                      <a:r>
                        <a:rPr lang="fr-FR" sz="1600" kern="1200" baseline="0" dirty="0" smtClean="0"/>
                        <a:t>• ATV + (ABC or ZDV)/3TC</a:t>
                      </a:r>
                      <a:endParaRPr lang="fr-FR" sz="1600" b="1" kern="1200" baseline="0" dirty="0" smtClean="0">
                        <a:solidFill>
                          <a:schemeClr val="dk1"/>
                        </a:solidFill>
                        <a:latin typeface="+mn-lt"/>
                        <a:ea typeface="+mn-ea"/>
                        <a:cs typeface="+mn-cs"/>
                      </a:endParaRPr>
                    </a:p>
                  </a:txBody>
                  <a:tcPr marL="49276" marR="49276" marT="91440" marB="91440" anchor="ctr" horzOverflow="overflow"/>
                </a:tc>
              </a:tr>
              <a:tr h="1007503">
                <a:tc>
                  <a:txBody>
                    <a:bodyPr/>
                    <a:lstStyle/>
                    <a:p>
                      <a:pPr marL="0" marR="0" lvl="0" indent="0" algn="l" defTabSz="914400" rtl="0" eaLnBrk="1" fontAlgn="base" latinLnBrk="0" hangingPunct="1">
                        <a:lnSpc>
                          <a:spcPct val="95000"/>
                        </a:lnSpc>
                        <a:spcBef>
                          <a:spcPts val="0"/>
                        </a:spcBef>
                        <a:spcAft>
                          <a:spcPts val="0"/>
                        </a:spcAft>
                        <a:buClrTx/>
                        <a:buSzTx/>
                        <a:buFontTx/>
                        <a:buNone/>
                        <a:tabLst/>
                      </a:pPr>
                      <a:r>
                        <a:rPr kumimoji="0" lang="en-US" sz="1600" u="none" strike="noStrike" cap="none" normalizeH="0" baseline="0" dirty="0" smtClean="0">
                          <a:ln>
                            <a:noFill/>
                          </a:ln>
                          <a:solidFill>
                            <a:schemeClr val="bg1"/>
                          </a:solidFill>
                          <a:effectLst/>
                        </a:rPr>
                        <a:t>Insufficient</a:t>
                      </a:r>
                    </a:p>
                    <a:p>
                      <a:pPr marL="0" marR="0" lvl="0" indent="0" algn="l" defTabSz="914400" rtl="0" eaLnBrk="1" fontAlgn="base" latinLnBrk="0" hangingPunct="1">
                        <a:lnSpc>
                          <a:spcPct val="95000"/>
                        </a:lnSpc>
                        <a:spcBef>
                          <a:spcPts val="0"/>
                        </a:spcBef>
                        <a:spcAft>
                          <a:spcPts val="0"/>
                        </a:spcAft>
                        <a:buClrTx/>
                        <a:buSzTx/>
                        <a:buFontTx/>
                        <a:buNone/>
                        <a:tabLst/>
                      </a:pPr>
                      <a:r>
                        <a:rPr kumimoji="0" lang="en-US" sz="1600" u="none" strike="noStrike" cap="none" normalizeH="0" baseline="0" dirty="0" smtClean="0">
                          <a:ln>
                            <a:noFill/>
                          </a:ln>
                          <a:solidFill>
                            <a:schemeClr val="bg1"/>
                          </a:solidFill>
                          <a:effectLst/>
                        </a:rPr>
                        <a:t>Data</a:t>
                      </a:r>
                      <a:endParaRPr kumimoji="0" lang="en-US" sz="1600" b="1" i="0" u="none" strike="noStrike" cap="none" normalizeH="0" baseline="0" dirty="0" smtClean="0">
                        <a:ln>
                          <a:noFill/>
                        </a:ln>
                        <a:solidFill>
                          <a:schemeClr val="bg1"/>
                        </a:solidFill>
                        <a:effectLst/>
                        <a:latin typeface="Arial" pitchFamily="34" charset="0"/>
                        <a:ea typeface="Arial Unicode MS" pitchFamily="34" charset="-128"/>
                        <a:cs typeface="Arial Unicode MS" pitchFamily="34" charset="-128"/>
                      </a:endParaRPr>
                    </a:p>
                  </a:txBody>
                  <a:tcPr marL="49276" marR="49276" marT="91440" marB="91440" anchor="ctr" horzOverflow="overflow"/>
                </a:tc>
                <a:tc>
                  <a:txBody>
                    <a:bodyPr/>
                    <a:lstStyle/>
                    <a:p>
                      <a:r>
                        <a:rPr lang="en-US" sz="1600" kern="1200" baseline="0" dirty="0" smtClean="0"/>
                        <a:t>• MVC + ZDV/3TC</a:t>
                      </a:r>
                    </a:p>
                    <a:p>
                      <a:r>
                        <a:rPr lang="en-US" sz="1600" kern="1200" baseline="0" dirty="0" smtClean="0"/>
                        <a:t>• RAL + (ABC or ZDV)/3TC</a:t>
                      </a:r>
                    </a:p>
                    <a:p>
                      <a:r>
                        <a:rPr lang="en-US" sz="1600" kern="1200" baseline="0" dirty="0" smtClean="0"/>
                        <a:t>• (DRV/r or SQV/r) + (ABC or ZDV)/3TC</a:t>
                      </a:r>
                      <a:endParaRPr lang="en-US" sz="1600" b="1" kern="1200" baseline="0" dirty="0" smtClean="0">
                        <a:solidFill>
                          <a:schemeClr val="dk1"/>
                        </a:solidFill>
                        <a:latin typeface="+mn-lt"/>
                        <a:ea typeface="+mn-ea"/>
                        <a:cs typeface="+mn-cs"/>
                      </a:endParaRPr>
                    </a:p>
                  </a:txBody>
                  <a:tcPr marL="49276" marR="49276" marT="91440" marB="91440" anchor="ctr" horzOverflow="overflow"/>
                </a:tc>
              </a:tr>
            </a:tbl>
          </a:graphicData>
        </a:graphic>
      </p:graphicFrame>
      <p:sp>
        <p:nvSpPr>
          <p:cNvPr id="77844" name="Rectangle 30"/>
          <p:cNvSpPr>
            <a:spLocks noChangeArrowheads="1"/>
          </p:cNvSpPr>
          <p:nvPr/>
        </p:nvSpPr>
        <p:spPr bwMode="auto">
          <a:xfrm>
            <a:off x="138112" y="6484647"/>
            <a:ext cx="9005886" cy="222250"/>
          </a:xfrm>
          <a:prstGeom prst="rect">
            <a:avLst/>
          </a:prstGeom>
          <a:noFill/>
          <a:ln w="19050" algn="ctr">
            <a:noFill/>
            <a:miter lim="800000"/>
            <a:headEnd/>
            <a:tailEnd/>
          </a:ln>
        </p:spPr>
        <p:txBody>
          <a:bodyPr lIns="0" tIns="0" rIns="0" bIns="0" anchor="b"/>
          <a:lstStyle/>
          <a:p>
            <a:pPr>
              <a:lnSpc>
                <a:spcPct val="85000"/>
              </a:lnSpc>
              <a:spcBef>
                <a:spcPct val="15000"/>
              </a:spcBef>
              <a:buClr>
                <a:srgbClr val="FFFF00"/>
              </a:buClr>
            </a:pPr>
            <a:r>
              <a:rPr lang="en-US" sz="1000" dirty="0">
                <a:ea typeface="Arial Unicode MS" pitchFamily="34" charset="-128"/>
                <a:cs typeface="Arial Unicode MS" pitchFamily="34" charset="-128"/>
              </a:rPr>
              <a:t>Adapted from US Department of Health and Human Services Guidelines; Revised December 1, 2009.</a:t>
            </a:r>
            <a:br>
              <a:rPr lang="en-US" sz="1000" dirty="0">
                <a:ea typeface="Arial Unicode MS" pitchFamily="34" charset="-128"/>
                <a:cs typeface="Arial Unicode MS" pitchFamily="34" charset="-128"/>
              </a:rPr>
            </a:br>
            <a:r>
              <a:rPr lang="en-US" sz="1000" dirty="0">
                <a:ea typeface="Arial Unicode MS" pitchFamily="34" charset="-128"/>
                <a:cs typeface="Arial Unicode MS" pitchFamily="34" charset="-128"/>
              </a:rPr>
              <a:t>Available at: http://aidsinfo.nih.gov/contentfiles/AdultandAdolescentGL.pdf</a:t>
            </a:r>
          </a:p>
        </p:txBody>
      </p:sp>
      <p:sp>
        <p:nvSpPr>
          <p:cNvPr id="5" name="Rectangle 4"/>
          <p:cNvSpPr/>
          <p:nvPr/>
        </p:nvSpPr>
        <p:spPr>
          <a:xfrm>
            <a:off x="444500" y="1385455"/>
            <a:ext cx="8477827" cy="1510145"/>
          </a:xfrm>
          <a:prstGeom prst="rect">
            <a:avLst/>
          </a:prstGeom>
          <a:noFill/>
          <a:ln w="57150">
            <a:solidFill>
              <a:schemeClr val="accent6"/>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smtClean="0">
              <a:solidFill>
                <a:schemeClr val="tx1"/>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0" y="1169988"/>
          <a:ext cx="9144000" cy="4084320"/>
        </p:xfrm>
        <a:graphic>
          <a:graphicData uri="http://schemas.openxmlformats.org/drawingml/2006/table">
            <a:tbl>
              <a:tblPr firstRow="1" bandRow="1">
                <a:tableStyleId>{5C22544A-7EE6-4342-B048-85BDC9FD1C3A}</a:tableStyleId>
              </a:tblPr>
              <a:tblGrid>
                <a:gridCol w="2382982"/>
                <a:gridCol w="1759527"/>
                <a:gridCol w="1607127"/>
                <a:gridCol w="3394364"/>
              </a:tblGrid>
              <a:tr h="370840">
                <a:tc>
                  <a:txBody>
                    <a:bodyPr/>
                    <a:lstStyle/>
                    <a:p>
                      <a:pPr algn="ctr"/>
                      <a:r>
                        <a:rPr lang="en-US" sz="1400" b="1" kern="1200" baseline="0" dirty="0" smtClean="0">
                          <a:solidFill>
                            <a:schemeClr val="lt1"/>
                          </a:solidFill>
                          <a:latin typeface="+mn-lt"/>
                          <a:ea typeface="+mn-ea"/>
                          <a:cs typeface="+mn-cs"/>
                        </a:rPr>
                        <a:t>SELECT 1 DRUG IN COLUMN A AND 1 NRTI COMBINATION</a:t>
                      </a:r>
                    </a:p>
                    <a:p>
                      <a:pPr algn="ctr"/>
                      <a:r>
                        <a:rPr lang="en-US" sz="1400" b="1" kern="1200" baseline="0" dirty="0" smtClean="0">
                          <a:solidFill>
                            <a:schemeClr val="lt1"/>
                          </a:solidFill>
                          <a:latin typeface="+mn-lt"/>
                          <a:ea typeface="+mn-ea"/>
                          <a:cs typeface="+mn-cs"/>
                        </a:rPr>
                        <a:t>IN COLUMN B</a:t>
                      </a:r>
                      <a:endParaRPr lang="en-US" sz="1400" dirty="0"/>
                    </a:p>
                  </a:txBody>
                  <a:tcPr anchor="ctr" anchorCtr="1"/>
                </a:tc>
                <a:tc>
                  <a:txBody>
                    <a:bodyPr/>
                    <a:lstStyle/>
                    <a:p>
                      <a:pPr algn="ctr"/>
                      <a:r>
                        <a:rPr lang="en-US" sz="1400" b="1" kern="1200" baseline="0" dirty="0" smtClean="0">
                          <a:solidFill>
                            <a:schemeClr val="lt1"/>
                          </a:solidFill>
                          <a:latin typeface="+mn-lt"/>
                          <a:ea typeface="+mn-ea"/>
                          <a:cs typeface="+mn-cs"/>
                        </a:rPr>
                        <a:t>A</a:t>
                      </a:r>
                      <a:endParaRPr lang="en-US" sz="1400" dirty="0"/>
                    </a:p>
                  </a:txBody>
                  <a:tcPr anchor="ctr" anchorCtr="1"/>
                </a:tc>
                <a:tc>
                  <a:txBody>
                    <a:bodyPr/>
                    <a:lstStyle/>
                    <a:p>
                      <a:pPr algn="ctr"/>
                      <a:r>
                        <a:rPr lang="en-US" sz="1400" b="1" kern="1200" baseline="0" dirty="0" smtClean="0">
                          <a:solidFill>
                            <a:schemeClr val="lt1"/>
                          </a:solidFill>
                          <a:latin typeface="+mn-lt"/>
                          <a:ea typeface="+mn-ea"/>
                          <a:cs typeface="+mn-cs"/>
                        </a:rPr>
                        <a:t>B</a:t>
                      </a:r>
                      <a:endParaRPr lang="en-US" sz="1400" dirty="0"/>
                    </a:p>
                  </a:txBody>
                  <a:tcPr anchor="ctr" anchorCtr="1"/>
                </a:tc>
                <a:tc>
                  <a:txBody>
                    <a:bodyPr/>
                    <a:lstStyle/>
                    <a:p>
                      <a:pPr algn="ctr"/>
                      <a:r>
                        <a:rPr lang="en-US" sz="1400" b="1" kern="1200" baseline="0" dirty="0" smtClean="0">
                          <a:solidFill>
                            <a:schemeClr val="lt1"/>
                          </a:solidFill>
                          <a:latin typeface="+mn-lt"/>
                          <a:ea typeface="+mn-ea"/>
                          <a:cs typeface="+mn-cs"/>
                        </a:rPr>
                        <a:t>REMARKS</a:t>
                      </a:r>
                      <a:endParaRPr lang="en-US" sz="1400" dirty="0"/>
                    </a:p>
                  </a:txBody>
                  <a:tcPr anchor="ctr" anchorCtr="1"/>
                </a:tc>
              </a:tr>
              <a:tr h="370840">
                <a:tc>
                  <a:txBody>
                    <a:bodyPr/>
                    <a:lstStyle/>
                    <a:p>
                      <a:r>
                        <a:rPr lang="en-US" sz="1600" b="1" kern="1200" baseline="0" dirty="0" smtClean="0">
                          <a:solidFill>
                            <a:schemeClr val="dk1"/>
                          </a:solidFill>
                          <a:latin typeface="+mn-lt"/>
                          <a:ea typeface="+mn-ea"/>
                          <a:cs typeface="+mn-cs"/>
                        </a:rPr>
                        <a:t>Recommended</a:t>
                      </a:r>
                      <a:endParaRPr lang="en-US" sz="1600" b="1" dirty="0"/>
                    </a:p>
                  </a:txBody>
                  <a:tcPr/>
                </a:tc>
                <a:tc>
                  <a:txBody>
                    <a:bodyPr/>
                    <a:lstStyle/>
                    <a:p>
                      <a:r>
                        <a:rPr lang="en-US" sz="1600" b="1" kern="1200" baseline="0" dirty="0" smtClean="0">
                          <a:solidFill>
                            <a:schemeClr val="dk1"/>
                          </a:solidFill>
                          <a:latin typeface="+mn-lt"/>
                          <a:ea typeface="+mn-ea"/>
                          <a:cs typeface="+mn-cs"/>
                        </a:rPr>
                        <a:t>NNRTI</a:t>
                      </a:r>
                    </a:p>
                    <a:p>
                      <a:r>
                        <a:rPr lang="en-US" sz="1600" b="1" kern="1200" baseline="0" dirty="0" smtClean="0">
                          <a:solidFill>
                            <a:schemeClr val="dk1"/>
                          </a:solidFill>
                          <a:latin typeface="+mn-lt"/>
                          <a:ea typeface="+mn-ea"/>
                          <a:cs typeface="+mn-cs"/>
                        </a:rPr>
                        <a:t>• EFV</a:t>
                      </a:r>
                      <a:r>
                        <a:rPr lang="en-US" sz="1600" b="1" kern="1200" baseline="30000" dirty="0" smtClean="0">
                          <a:solidFill>
                            <a:schemeClr val="dk1"/>
                          </a:solidFill>
                          <a:latin typeface="+mn-lt"/>
                          <a:ea typeface="+mn-ea"/>
                          <a:cs typeface="+mn-cs"/>
                        </a:rPr>
                        <a:t>1</a:t>
                      </a:r>
                    </a:p>
                    <a:p>
                      <a:r>
                        <a:rPr lang="en-US" sz="1600" b="1" kern="1200" baseline="0" dirty="0" smtClean="0">
                          <a:solidFill>
                            <a:schemeClr val="dk1"/>
                          </a:solidFill>
                          <a:latin typeface="+mn-lt"/>
                          <a:ea typeface="+mn-ea"/>
                          <a:cs typeface="+mn-cs"/>
                        </a:rPr>
                        <a:t>• NVP</a:t>
                      </a:r>
                      <a:r>
                        <a:rPr lang="en-US" sz="1600" b="1" kern="1200" baseline="30000" dirty="0" smtClean="0">
                          <a:solidFill>
                            <a:schemeClr val="dk1"/>
                          </a:solidFill>
                          <a:latin typeface="+mn-lt"/>
                          <a:ea typeface="+mn-ea"/>
                          <a:cs typeface="+mn-cs"/>
                        </a:rPr>
                        <a:t>5</a:t>
                      </a:r>
                    </a:p>
                    <a:p>
                      <a:r>
                        <a:rPr lang="en-US" sz="1600" b="1" kern="1200" baseline="0" dirty="0" smtClean="0">
                          <a:solidFill>
                            <a:schemeClr val="dk1"/>
                          </a:solidFill>
                          <a:latin typeface="+mn-lt"/>
                          <a:ea typeface="+mn-ea"/>
                          <a:cs typeface="+mn-cs"/>
                        </a:rPr>
                        <a:t>or RTV-boosted PI</a:t>
                      </a:r>
                    </a:p>
                    <a:p>
                      <a:r>
                        <a:rPr lang="en-US" sz="1600" b="1" kern="1200" baseline="0" dirty="0" smtClean="0">
                          <a:solidFill>
                            <a:schemeClr val="dk1"/>
                          </a:solidFill>
                          <a:latin typeface="+mn-lt"/>
                          <a:ea typeface="+mn-ea"/>
                          <a:cs typeface="+mn-cs"/>
                        </a:rPr>
                        <a:t>• ATV/r</a:t>
                      </a:r>
                      <a:r>
                        <a:rPr lang="en-US" sz="1600" b="1" kern="1200" baseline="30000" dirty="0" smtClean="0">
                          <a:solidFill>
                            <a:schemeClr val="dk1"/>
                          </a:solidFill>
                          <a:latin typeface="+mn-lt"/>
                          <a:ea typeface="+mn-ea"/>
                          <a:cs typeface="+mn-cs"/>
                        </a:rPr>
                        <a:t>6</a:t>
                      </a:r>
                    </a:p>
                    <a:p>
                      <a:r>
                        <a:rPr lang="en-US" sz="1600" b="1" kern="1200" baseline="0" dirty="0" smtClean="0">
                          <a:solidFill>
                            <a:schemeClr val="dk1"/>
                          </a:solidFill>
                          <a:latin typeface="+mn-lt"/>
                          <a:ea typeface="+mn-ea"/>
                          <a:cs typeface="+mn-cs"/>
                        </a:rPr>
                        <a:t>• DRV/r</a:t>
                      </a:r>
                      <a:r>
                        <a:rPr lang="en-US" sz="1600" b="1" kern="1200" baseline="30000" dirty="0" smtClean="0">
                          <a:solidFill>
                            <a:schemeClr val="dk1"/>
                          </a:solidFill>
                          <a:latin typeface="+mn-lt"/>
                          <a:ea typeface="+mn-ea"/>
                          <a:cs typeface="+mn-cs"/>
                        </a:rPr>
                        <a:t>6</a:t>
                      </a:r>
                    </a:p>
                    <a:p>
                      <a:r>
                        <a:rPr lang="en-US" sz="1600" b="1" kern="1200" baseline="0" dirty="0" smtClean="0">
                          <a:solidFill>
                            <a:schemeClr val="dk1"/>
                          </a:solidFill>
                          <a:latin typeface="+mn-lt"/>
                          <a:ea typeface="+mn-ea"/>
                          <a:cs typeface="+mn-cs"/>
                        </a:rPr>
                        <a:t>• LPV/r</a:t>
                      </a:r>
                      <a:r>
                        <a:rPr lang="en-US" sz="1600" b="1" kern="1200" baseline="30000" dirty="0" smtClean="0">
                          <a:solidFill>
                            <a:schemeClr val="dk1"/>
                          </a:solidFill>
                          <a:latin typeface="+mn-lt"/>
                          <a:ea typeface="+mn-ea"/>
                          <a:cs typeface="+mn-cs"/>
                        </a:rPr>
                        <a:t>7</a:t>
                      </a:r>
                    </a:p>
                    <a:p>
                      <a:r>
                        <a:rPr lang="en-US" sz="1600" b="1" kern="1200" baseline="0" dirty="0" smtClean="0">
                          <a:solidFill>
                            <a:schemeClr val="dk1"/>
                          </a:solidFill>
                          <a:latin typeface="+mn-lt"/>
                          <a:ea typeface="+mn-ea"/>
                          <a:cs typeface="+mn-cs"/>
                        </a:rPr>
                        <a:t>• SQV/r</a:t>
                      </a:r>
                      <a:endParaRPr lang="en-US" sz="1600" b="1" dirty="0"/>
                    </a:p>
                  </a:txBody>
                  <a:tcPr/>
                </a:tc>
                <a:tc>
                  <a:txBody>
                    <a:bodyPr/>
                    <a:lstStyle/>
                    <a:p>
                      <a:r>
                        <a:rPr lang="en-US" sz="1600" b="1" kern="1200" baseline="0" dirty="0" smtClean="0">
                          <a:solidFill>
                            <a:schemeClr val="dk1"/>
                          </a:solidFill>
                          <a:latin typeface="+mn-lt"/>
                          <a:ea typeface="+mn-ea"/>
                          <a:cs typeface="+mn-cs"/>
                        </a:rPr>
                        <a:t>TDF/FTC</a:t>
                      </a:r>
                    </a:p>
                    <a:p>
                      <a:r>
                        <a:rPr lang="en-US" sz="1600" b="1" kern="1200" baseline="0" dirty="0" smtClean="0">
                          <a:solidFill>
                            <a:schemeClr val="dk1"/>
                          </a:solidFill>
                          <a:latin typeface="+mn-lt"/>
                          <a:ea typeface="+mn-ea"/>
                          <a:cs typeface="+mn-cs"/>
                        </a:rPr>
                        <a:t>ABC/3TC</a:t>
                      </a:r>
                      <a:r>
                        <a:rPr lang="en-US" sz="1600" b="1" kern="1200" baseline="30000" dirty="0" smtClean="0">
                          <a:solidFill>
                            <a:schemeClr val="dk1"/>
                          </a:solidFill>
                          <a:latin typeface="+mn-lt"/>
                          <a:ea typeface="+mn-ea"/>
                          <a:cs typeface="+mn-cs"/>
                        </a:rPr>
                        <a:t>2-3-4</a:t>
                      </a:r>
                      <a:endParaRPr lang="en-US" sz="1600" b="1" baseline="30000" dirty="0"/>
                    </a:p>
                  </a:txBody>
                  <a:tcPr/>
                </a:tc>
                <a:tc>
                  <a:txBody>
                    <a:bodyPr/>
                    <a:lstStyle/>
                    <a:p>
                      <a:r>
                        <a:rPr lang="en-US" sz="1600" b="1" kern="1200" baseline="0" dirty="0" smtClean="0">
                          <a:solidFill>
                            <a:schemeClr val="dk1"/>
                          </a:solidFill>
                          <a:latin typeface="+mn-lt"/>
                          <a:ea typeface="+mn-ea"/>
                          <a:cs typeface="+mn-cs"/>
                        </a:rPr>
                        <a:t>TDF/FTC co-formulated</a:t>
                      </a:r>
                    </a:p>
                    <a:p>
                      <a:r>
                        <a:rPr lang="en-US" sz="1600" b="1" kern="1200" baseline="0" dirty="0" smtClean="0">
                          <a:solidFill>
                            <a:schemeClr val="dk1"/>
                          </a:solidFill>
                          <a:latin typeface="+mn-lt"/>
                          <a:ea typeface="+mn-ea"/>
                          <a:cs typeface="+mn-cs"/>
                        </a:rPr>
                        <a:t>- ABC/3TC co-formulated</a:t>
                      </a:r>
                    </a:p>
                    <a:p>
                      <a:r>
                        <a:rPr lang="en-US" sz="1600" b="1" kern="1200" baseline="0" dirty="0" smtClean="0">
                          <a:solidFill>
                            <a:schemeClr val="dk1"/>
                          </a:solidFill>
                          <a:latin typeface="+mn-lt"/>
                          <a:ea typeface="+mn-ea"/>
                          <a:cs typeface="+mn-cs"/>
                        </a:rPr>
                        <a:t>- EFV/TDF/FTC co-formulated</a:t>
                      </a:r>
                    </a:p>
                    <a:p>
                      <a:r>
                        <a:rPr lang="en-US" sz="1600" b="1" kern="1200" baseline="0" dirty="0" smtClean="0">
                          <a:solidFill>
                            <a:schemeClr val="dk1"/>
                          </a:solidFill>
                          <a:latin typeface="+mn-lt"/>
                          <a:ea typeface="+mn-ea"/>
                          <a:cs typeface="+mn-cs"/>
                        </a:rPr>
                        <a:t>- ATV/r: 300/100 mg qd</a:t>
                      </a:r>
                    </a:p>
                    <a:p>
                      <a:r>
                        <a:rPr lang="en-US" sz="1600" b="1" kern="1200" baseline="0" dirty="0" smtClean="0">
                          <a:solidFill>
                            <a:schemeClr val="dk1"/>
                          </a:solidFill>
                          <a:latin typeface="+mn-lt"/>
                          <a:ea typeface="+mn-ea"/>
                          <a:cs typeface="+mn-cs"/>
                        </a:rPr>
                        <a:t>- DRV/r: 800/100 mg qd</a:t>
                      </a:r>
                    </a:p>
                    <a:p>
                      <a:r>
                        <a:rPr lang="en-US" sz="1600" b="1" kern="1200" baseline="0" dirty="0" smtClean="0">
                          <a:solidFill>
                            <a:schemeClr val="dk1"/>
                          </a:solidFill>
                          <a:latin typeface="+mn-lt"/>
                          <a:ea typeface="+mn-ea"/>
                          <a:cs typeface="+mn-cs"/>
                        </a:rPr>
                        <a:t>- LPV/r:400/100 mg bid or</a:t>
                      </a:r>
                    </a:p>
                    <a:p>
                      <a:r>
                        <a:rPr lang="en-US" sz="1600" b="1" kern="1200" baseline="0" dirty="0" smtClean="0">
                          <a:solidFill>
                            <a:schemeClr val="dk1"/>
                          </a:solidFill>
                          <a:latin typeface="+mn-lt"/>
                          <a:ea typeface="+mn-ea"/>
                          <a:cs typeface="+mn-cs"/>
                        </a:rPr>
                        <a:t>800/200 mg qd</a:t>
                      </a:r>
                    </a:p>
                    <a:p>
                      <a:r>
                        <a:rPr lang="en-US" sz="1600" b="1" kern="1200" baseline="0" dirty="0" smtClean="0">
                          <a:solidFill>
                            <a:schemeClr val="dk1"/>
                          </a:solidFill>
                          <a:latin typeface="+mn-lt"/>
                          <a:ea typeface="+mn-ea"/>
                          <a:cs typeface="+mn-cs"/>
                        </a:rPr>
                        <a:t>- SQV/r:1000/100 mg bid</a:t>
                      </a:r>
                      <a:endParaRPr lang="en-US" sz="1600" b="1" dirty="0"/>
                    </a:p>
                  </a:txBody>
                  <a:tcPr/>
                </a:tc>
              </a:tr>
              <a:tr h="370840">
                <a:tc>
                  <a:txBody>
                    <a:bodyPr/>
                    <a:lstStyle/>
                    <a:p>
                      <a:r>
                        <a:rPr lang="en-US" sz="1600" b="1" kern="1200" baseline="0" dirty="0" smtClean="0">
                          <a:solidFill>
                            <a:schemeClr val="dk1"/>
                          </a:solidFill>
                          <a:latin typeface="+mn-lt"/>
                          <a:ea typeface="+mn-ea"/>
                          <a:cs typeface="+mn-cs"/>
                        </a:rPr>
                        <a:t>Alternative</a:t>
                      </a:r>
                      <a:endParaRPr lang="en-US" sz="1600" b="1" dirty="0"/>
                    </a:p>
                  </a:txBody>
                  <a:tcPr/>
                </a:tc>
                <a:tc>
                  <a:txBody>
                    <a:bodyPr/>
                    <a:lstStyle/>
                    <a:p>
                      <a:r>
                        <a:rPr lang="en-US" sz="1600" b="1" kern="1200" baseline="0" dirty="0" smtClean="0">
                          <a:solidFill>
                            <a:schemeClr val="dk1"/>
                          </a:solidFill>
                          <a:latin typeface="+mn-lt"/>
                          <a:ea typeface="+mn-ea"/>
                          <a:cs typeface="+mn-cs"/>
                        </a:rPr>
                        <a:t>SQV/r</a:t>
                      </a:r>
                    </a:p>
                    <a:p>
                      <a:r>
                        <a:rPr lang="en-US" sz="1600" b="1" kern="1200" baseline="0" dirty="0" smtClean="0">
                          <a:solidFill>
                            <a:schemeClr val="dk1"/>
                          </a:solidFill>
                          <a:latin typeface="+mn-lt"/>
                          <a:ea typeface="+mn-ea"/>
                          <a:cs typeface="+mn-cs"/>
                        </a:rPr>
                        <a:t>FPV/r</a:t>
                      </a:r>
                    </a:p>
                    <a:p>
                      <a:r>
                        <a:rPr lang="en-US" sz="1600" b="1" kern="1200" baseline="0" dirty="0" smtClean="0">
                          <a:solidFill>
                            <a:schemeClr val="dk1"/>
                          </a:solidFill>
                          <a:latin typeface="+mn-lt"/>
                          <a:ea typeface="+mn-ea"/>
                          <a:cs typeface="+mn-cs"/>
                        </a:rPr>
                        <a:t>RAL</a:t>
                      </a:r>
                      <a:r>
                        <a:rPr lang="en-US" sz="1600" b="1" kern="1200" baseline="30000" dirty="0" smtClean="0">
                          <a:solidFill>
                            <a:schemeClr val="dk1"/>
                          </a:solidFill>
                          <a:latin typeface="+mn-lt"/>
                          <a:ea typeface="+mn-ea"/>
                          <a:cs typeface="+mn-cs"/>
                        </a:rPr>
                        <a:t>9</a:t>
                      </a:r>
                      <a:endParaRPr lang="en-US" sz="1600" b="1" baseline="30000" dirty="0"/>
                    </a:p>
                  </a:txBody>
                  <a:tcPr/>
                </a:tc>
                <a:tc>
                  <a:txBody>
                    <a:bodyPr/>
                    <a:lstStyle/>
                    <a:p>
                      <a:r>
                        <a:rPr lang="en-US" sz="1600" b="1" kern="1200" baseline="0" dirty="0" smtClean="0">
                          <a:solidFill>
                            <a:schemeClr val="dk1"/>
                          </a:solidFill>
                          <a:latin typeface="+mn-lt"/>
                          <a:ea typeface="+mn-ea"/>
                          <a:cs typeface="+mn-cs"/>
                        </a:rPr>
                        <a:t>• ZDV/3TC</a:t>
                      </a:r>
                      <a:r>
                        <a:rPr lang="en-US" sz="1600" b="1" kern="1200" baseline="30000" dirty="0" smtClean="0">
                          <a:solidFill>
                            <a:schemeClr val="dk1"/>
                          </a:solidFill>
                          <a:latin typeface="+mn-lt"/>
                          <a:ea typeface="+mn-ea"/>
                          <a:cs typeface="+mn-cs"/>
                        </a:rPr>
                        <a:t>8</a:t>
                      </a:r>
                    </a:p>
                    <a:p>
                      <a:r>
                        <a:rPr lang="en-US" sz="1600" b="1" kern="1200" baseline="0" dirty="0" smtClean="0">
                          <a:solidFill>
                            <a:schemeClr val="dk1"/>
                          </a:solidFill>
                          <a:latin typeface="+mn-lt"/>
                          <a:ea typeface="+mn-ea"/>
                          <a:cs typeface="+mn-cs"/>
                        </a:rPr>
                        <a:t>• ddI/3TC or FTC</a:t>
                      </a:r>
                      <a:r>
                        <a:rPr lang="en-US" sz="1600" b="1" kern="1200" baseline="30000" dirty="0" smtClean="0">
                          <a:solidFill>
                            <a:schemeClr val="dk1"/>
                          </a:solidFill>
                          <a:latin typeface="+mn-lt"/>
                          <a:ea typeface="+mn-ea"/>
                          <a:cs typeface="+mn-cs"/>
                        </a:rPr>
                        <a:t>8</a:t>
                      </a:r>
                      <a:endParaRPr lang="en-US" sz="1600" b="1" baseline="30000" dirty="0"/>
                    </a:p>
                  </a:txBody>
                  <a:tcPr/>
                </a:tc>
                <a:tc>
                  <a:txBody>
                    <a:bodyPr/>
                    <a:lstStyle/>
                    <a:p>
                      <a:r>
                        <a:rPr lang="en-US" sz="1600" b="1" kern="1200" baseline="0" dirty="0" smtClean="0">
                          <a:solidFill>
                            <a:schemeClr val="dk1"/>
                          </a:solidFill>
                          <a:latin typeface="+mn-lt"/>
                          <a:ea typeface="+mn-ea"/>
                          <a:cs typeface="+mn-cs"/>
                        </a:rPr>
                        <a:t>- SQV/r: 2000/100 mg qd</a:t>
                      </a:r>
                    </a:p>
                    <a:p>
                      <a:r>
                        <a:rPr lang="en-US" sz="1600" b="1" kern="1200" baseline="0" dirty="0" smtClean="0">
                          <a:solidFill>
                            <a:schemeClr val="dk1"/>
                          </a:solidFill>
                          <a:latin typeface="+mn-lt"/>
                          <a:ea typeface="+mn-ea"/>
                          <a:cs typeface="+mn-cs"/>
                        </a:rPr>
                        <a:t>- FPV/r:700/100 mg bid or</a:t>
                      </a:r>
                    </a:p>
                    <a:p>
                      <a:r>
                        <a:rPr lang="en-US" sz="1600" b="1" kern="1200" baseline="0" dirty="0" smtClean="0">
                          <a:solidFill>
                            <a:schemeClr val="dk1"/>
                          </a:solidFill>
                          <a:latin typeface="+mn-lt"/>
                          <a:ea typeface="+mn-ea"/>
                          <a:cs typeface="+mn-cs"/>
                        </a:rPr>
                        <a:t>1400/200 mg qd</a:t>
                      </a:r>
                    </a:p>
                    <a:p>
                      <a:r>
                        <a:rPr lang="en-US" sz="1600" b="1" kern="1200" baseline="0" dirty="0" smtClean="0">
                          <a:solidFill>
                            <a:schemeClr val="dk1"/>
                          </a:solidFill>
                          <a:latin typeface="+mn-lt"/>
                          <a:ea typeface="+mn-ea"/>
                          <a:cs typeface="+mn-cs"/>
                        </a:rPr>
                        <a:t>- RAL: 400 mg bid</a:t>
                      </a:r>
                    </a:p>
                    <a:p>
                      <a:r>
                        <a:rPr lang="en-US" sz="1600" b="1" kern="1200" baseline="0" dirty="0" smtClean="0">
                          <a:solidFill>
                            <a:schemeClr val="dk1"/>
                          </a:solidFill>
                          <a:latin typeface="+mn-lt"/>
                          <a:ea typeface="+mn-ea"/>
                          <a:cs typeface="+mn-cs"/>
                        </a:rPr>
                        <a:t>- ZDV/3TC co-formulated</a:t>
                      </a:r>
                      <a:endParaRPr lang="en-US" sz="1600" b="1" dirty="0"/>
                    </a:p>
                  </a:txBody>
                  <a:tcPr/>
                </a:tc>
              </a:tr>
            </a:tbl>
          </a:graphicData>
        </a:graphic>
      </p:graphicFrame>
      <p:sp>
        <p:nvSpPr>
          <p:cNvPr id="26648" name="Title 1"/>
          <p:cNvSpPr>
            <a:spLocks noGrp="1"/>
          </p:cNvSpPr>
          <p:nvPr>
            <p:ph type="title"/>
          </p:nvPr>
        </p:nvSpPr>
        <p:spPr/>
        <p:txBody>
          <a:bodyPr>
            <a:normAutofit fontScale="90000"/>
          </a:bodyPr>
          <a:lstStyle/>
          <a:p>
            <a:r>
              <a:rPr lang="en-US" sz="2800" i="1" dirty="0" smtClean="0"/>
              <a:t>European AIDS Clinical Society Guidelines </a:t>
            </a:r>
            <a:r>
              <a:rPr lang="en-US" sz="2800" dirty="0" smtClean="0"/>
              <a:t>Initial Combination Regimen for ARV-Naïve patient</a:t>
            </a:r>
          </a:p>
        </p:txBody>
      </p:sp>
      <p:sp>
        <p:nvSpPr>
          <p:cNvPr id="4" name="Slide Number Placeholder 3"/>
          <p:cNvSpPr>
            <a:spLocks noGrp="1"/>
          </p:cNvSpPr>
          <p:nvPr>
            <p:ph type="sldNum" sz="quarter" idx="4294967295"/>
          </p:nvPr>
        </p:nvSpPr>
        <p:spPr>
          <a:xfrm>
            <a:off x="8583613" y="6597650"/>
            <a:ext cx="484187" cy="269875"/>
          </a:xfrm>
          <a:prstGeom prst="rect">
            <a:avLst/>
          </a:prstGeom>
        </p:spPr>
        <p:txBody>
          <a:bodyPr/>
          <a:lstStyle/>
          <a:p>
            <a:pPr>
              <a:defRPr/>
            </a:pPr>
            <a:fld id="{A9009B41-9498-41EF-B8EE-1E4C5A9764DB}" type="slidenum">
              <a:rPr lang="en-US" smtClean="0"/>
              <a:pPr>
                <a:defRPr/>
              </a:pPr>
              <a:t>15</a:t>
            </a:fld>
            <a:endParaRPr lang="en-US"/>
          </a:p>
        </p:txBody>
      </p:sp>
      <p:sp>
        <p:nvSpPr>
          <p:cNvPr id="26650" name="TextBox 10"/>
          <p:cNvSpPr txBox="1">
            <a:spLocks noChangeArrowheads="1"/>
          </p:cNvSpPr>
          <p:nvPr/>
        </p:nvSpPr>
        <p:spPr bwMode="auto">
          <a:xfrm>
            <a:off x="0" y="5251450"/>
            <a:ext cx="9144000" cy="1322388"/>
          </a:xfrm>
          <a:prstGeom prst="rect">
            <a:avLst/>
          </a:prstGeom>
          <a:noFill/>
          <a:ln w="9525">
            <a:noFill/>
            <a:miter lim="800000"/>
            <a:headEnd/>
            <a:tailEnd/>
          </a:ln>
        </p:spPr>
        <p:txBody>
          <a:bodyPr>
            <a:spAutoFit/>
          </a:bodyPr>
          <a:lstStyle/>
          <a:p>
            <a:r>
              <a:rPr lang="en-US" sz="1600" b="1" baseline="30000"/>
              <a:t>2</a:t>
            </a:r>
            <a:r>
              <a:rPr lang="en-US" sz="1600" b="1"/>
              <a:t>Contra-indicated if HLA B*5701 positive. Even if HLA B*5701 negative, counseling on HSR risk still mandatory</a:t>
            </a:r>
          </a:p>
          <a:p>
            <a:r>
              <a:rPr lang="en-US" sz="1600" b="1" baseline="30000"/>
              <a:t>3</a:t>
            </a:r>
            <a:r>
              <a:rPr lang="en-US" sz="1600" b="1"/>
              <a:t>ABC + NVP contra-indicated, unless HLA B*5701 negative</a:t>
            </a:r>
          </a:p>
          <a:p>
            <a:r>
              <a:rPr lang="en-US" sz="1600" b="1" baseline="30000"/>
              <a:t>4</a:t>
            </a:r>
            <a:r>
              <a:rPr lang="en-US" sz="1600" b="1"/>
              <a:t>Abacavir should be used with caution in patients with a high cardiovascular risk and/or</a:t>
            </a:r>
          </a:p>
          <a:p>
            <a:r>
              <a:rPr lang="en-US" sz="1600" b="1"/>
              <a:t>patients with a viral load higher than 100,000 copies/ml.</a:t>
            </a:r>
          </a:p>
        </p:txBody>
      </p:sp>
      <p:sp>
        <p:nvSpPr>
          <p:cNvPr id="6" name="TextBox 6"/>
          <p:cNvSpPr txBox="1">
            <a:spLocks noChangeArrowheads="1"/>
          </p:cNvSpPr>
          <p:nvPr/>
        </p:nvSpPr>
        <p:spPr bwMode="auto">
          <a:xfrm>
            <a:off x="0" y="6553200"/>
            <a:ext cx="9418638" cy="246063"/>
          </a:xfrm>
          <a:prstGeom prst="rect">
            <a:avLst/>
          </a:prstGeom>
          <a:noFill/>
          <a:ln w="9525">
            <a:noFill/>
            <a:miter lim="800000"/>
            <a:headEnd/>
            <a:tailEnd/>
          </a:ln>
        </p:spPr>
        <p:txBody>
          <a:bodyPr>
            <a:spAutoFit/>
          </a:bodyPr>
          <a:lstStyle/>
          <a:p>
            <a:r>
              <a:rPr lang="en-US" sz="1000" dirty="0"/>
              <a:t>www.eacs.eu</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Simplification</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1"/>
          <p:cNvSpPr>
            <a:spLocks noGrp="1" noChangeArrowheads="1"/>
          </p:cNvSpPr>
          <p:nvPr>
            <p:ph type="title"/>
          </p:nvPr>
        </p:nvSpPr>
        <p:spPr>
          <a:noFill/>
        </p:spPr>
        <p:txBody>
          <a:bodyPr>
            <a:normAutofit fontScale="90000"/>
          </a:bodyPr>
          <a:lstStyle/>
          <a:p>
            <a:r>
              <a:rPr lang="en-US" dirty="0" smtClean="0"/>
              <a:t>2009 DHHS Guidelines:</a:t>
            </a:r>
            <a:br>
              <a:rPr lang="en-US" dirty="0" smtClean="0"/>
            </a:br>
            <a:r>
              <a:rPr lang="en-US" dirty="0" smtClean="0"/>
              <a:t>Regimen Simplification</a:t>
            </a:r>
          </a:p>
        </p:txBody>
      </p:sp>
      <p:sp>
        <p:nvSpPr>
          <p:cNvPr id="69635" name="Rectangle 12"/>
          <p:cNvSpPr>
            <a:spLocks noGrp="1" noChangeArrowheads="1"/>
          </p:cNvSpPr>
          <p:nvPr>
            <p:ph type="body" idx="1"/>
          </p:nvPr>
        </p:nvSpPr>
        <p:spPr/>
        <p:txBody>
          <a:bodyPr/>
          <a:lstStyle/>
          <a:p>
            <a:r>
              <a:rPr lang="en-US" sz="2600" smtClean="0"/>
              <a:t>Switching patients with an extensive treatment history from LPV/r to RAL should be done with caution</a:t>
            </a:r>
          </a:p>
          <a:p>
            <a:r>
              <a:rPr lang="en-US" sz="2600" smtClean="0"/>
              <a:t>RAL can safely substitute for ENF in patients not previously treated with integrase inhibitors</a:t>
            </a:r>
          </a:p>
          <a:p>
            <a:r>
              <a:rPr lang="en-US" sz="2600" smtClean="0"/>
              <a:t>Any drug substitution may introduce unanticipated adverse effects or drug-drug interactions</a:t>
            </a:r>
          </a:p>
          <a:p>
            <a:r>
              <a:rPr lang="en-US" sz="2600" smtClean="0"/>
              <a:t>PI/r monotherapy studies have reported mixed results and should not be regarded as a clinical strategy until further data are available</a:t>
            </a:r>
          </a:p>
        </p:txBody>
      </p:sp>
      <p:sp>
        <p:nvSpPr>
          <p:cNvPr id="69636" name="Rectangle 30"/>
          <p:cNvSpPr>
            <a:spLocks noChangeArrowheads="1"/>
          </p:cNvSpPr>
          <p:nvPr/>
        </p:nvSpPr>
        <p:spPr bwMode="auto">
          <a:xfrm>
            <a:off x="138111" y="6484647"/>
            <a:ext cx="9005886" cy="222250"/>
          </a:xfrm>
          <a:prstGeom prst="rect">
            <a:avLst/>
          </a:prstGeom>
          <a:noFill/>
          <a:ln w="19050" algn="ctr">
            <a:noFill/>
            <a:miter lim="800000"/>
            <a:headEnd/>
            <a:tailEnd/>
          </a:ln>
        </p:spPr>
        <p:txBody>
          <a:bodyPr lIns="0" tIns="0" rIns="0" bIns="0" anchor="b"/>
          <a:lstStyle/>
          <a:p>
            <a:pPr>
              <a:lnSpc>
                <a:spcPct val="85000"/>
              </a:lnSpc>
              <a:spcBef>
                <a:spcPct val="15000"/>
              </a:spcBef>
            </a:pPr>
            <a:r>
              <a:rPr lang="en-US" sz="1000" dirty="0">
                <a:ea typeface="Arial Unicode MS" pitchFamily="34" charset="-128"/>
                <a:cs typeface="Arial Unicode MS" pitchFamily="34" charset="-128"/>
              </a:rPr>
              <a:t>Adapted from US Department of Health and Human Services Guidelines; Revised December 1, 2009.</a:t>
            </a:r>
            <a:br>
              <a:rPr lang="en-US" sz="1000" dirty="0">
                <a:ea typeface="Arial Unicode MS" pitchFamily="34" charset="-128"/>
                <a:cs typeface="Arial Unicode MS" pitchFamily="34" charset="-128"/>
              </a:rPr>
            </a:br>
            <a:r>
              <a:rPr lang="en-US" sz="1000" dirty="0">
                <a:ea typeface="Arial Unicode MS" pitchFamily="34" charset="-128"/>
                <a:cs typeface="Arial Unicode MS" pitchFamily="34" charset="-128"/>
              </a:rPr>
              <a:t>Available at: http://aidsinfo.nih.gov/contentfiles/AdultandAdolescentGL.pdf</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IAS-USA 2010: Simplification</a:t>
            </a:r>
            <a:endParaRPr lang="en-US" dirty="0"/>
          </a:p>
        </p:txBody>
      </p:sp>
      <p:sp>
        <p:nvSpPr>
          <p:cNvPr id="3" name="Content Placeholder 2"/>
          <p:cNvSpPr>
            <a:spLocks noGrp="1"/>
          </p:cNvSpPr>
          <p:nvPr>
            <p:ph idx="1"/>
          </p:nvPr>
        </p:nvSpPr>
        <p:spPr>
          <a:xfrm>
            <a:off x="207034" y="2119256"/>
            <a:ext cx="8721306" cy="4402314"/>
          </a:xfrm>
        </p:spPr>
        <p:txBody>
          <a:bodyPr/>
          <a:lstStyle/>
          <a:p>
            <a:r>
              <a:rPr lang="en-US" dirty="0" smtClean="0"/>
              <a:t>It may be desirable to switch to an equally effective regimen with fewer drugs or lower pill burden.</a:t>
            </a:r>
          </a:p>
          <a:p>
            <a:r>
              <a:rPr lang="en-US" dirty="0" smtClean="0"/>
              <a:t>Not all switches, even with a drug from a new class, are successful because the activity of the accompanying drugs in the regimen is a key determinant of outcome.</a:t>
            </a:r>
            <a:endParaRPr lang="en-US" dirty="0"/>
          </a:p>
        </p:txBody>
      </p:sp>
      <p:sp>
        <p:nvSpPr>
          <p:cNvPr id="4" name="Slide Number Placeholder 3"/>
          <p:cNvSpPr>
            <a:spLocks noGrp="1"/>
          </p:cNvSpPr>
          <p:nvPr>
            <p:ph type="sldNum" sz="quarter" idx="12"/>
          </p:nvPr>
        </p:nvSpPr>
        <p:spPr/>
        <p:txBody>
          <a:bodyPr/>
          <a:lstStyle/>
          <a:p>
            <a:fld id="{08A7F96F-1D34-4AD8-A324-DDD9B7126D3B}" type="slidenum">
              <a:rPr lang="en-US" smtClean="0"/>
              <a:pPr/>
              <a:t>18</a:t>
            </a:fld>
            <a:endParaRPr lang="en-US"/>
          </a:p>
        </p:txBody>
      </p:sp>
      <p:sp>
        <p:nvSpPr>
          <p:cNvPr id="5" name="Text Box 5"/>
          <p:cNvSpPr txBox="1">
            <a:spLocks noChangeArrowheads="1"/>
          </p:cNvSpPr>
          <p:nvPr>
            <p:custDataLst>
              <p:tags r:id="rId1"/>
            </p:custDataLst>
          </p:nvPr>
        </p:nvSpPr>
        <p:spPr bwMode="auto">
          <a:xfrm>
            <a:off x="124292" y="6620073"/>
            <a:ext cx="8359775" cy="200055"/>
          </a:xfrm>
          <a:prstGeom prst="rect">
            <a:avLst/>
          </a:prstGeom>
          <a:noFill/>
          <a:ln w="9525">
            <a:noFill/>
            <a:prstDash val="solid"/>
            <a:miter lim="800000"/>
            <a:headEnd/>
            <a:tailEnd/>
          </a:ln>
          <a:effectLst/>
          <a:extLst>
            <a:ext uri="{909E8E84-426E-40DD-AFC4-6F175D3DCCD1}">
              <a14:hiddenFill xmlns="" xmlns:a14="http://schemas.microsoft.com/office/drawing/2010/main">
                <a:solidFill>
                  <a:srgbClr val="FFFFFF">
                    <a:alpha val="0"/>
                  </a:srgbClr>
                </a:solidFill>
              </a14:hiddenFill>
            </a:ext>
            <a:ext uri="{91240B29-F687-4F45-9708-019B960494DF}">
              <a14:hiddenLine xmlns="" xmlns:a14="http://schemas.microsoft.com/office/drawing/2010/main" w="9525" cap="flat" cmpd="sng" algn="ctr">
                <a:solidFill>
                  <a:srgbClr val="FFFFFF"/>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7357" dir="2700000" rotWithShape="0">
                    <a:scrgbClr r="0" g="0" b="0"/>
                  </a:outerShdw>
                </a:effectLst>
              </a14:hiddenEffects>
            </a:ext>
            <a:ext uri="{53640926-AAD7-44D8-BBD7-CCE9431645EC}">
              <a14:shadowObscured xmlns="" xmlns:a14="http://schemas.microsoft.com/office/drawing/2010/main"/>
            </a:ext>
          </a:extLst>
        </p:spPr>
        <p:txBody>
          <a:bodyPr vert="horz" wrap="square" lIns="91440" tIns="45720" rIns="91440" bIns="45720" anchor="b" anchorCtr="0">
            <a:spAutoFit/>
          </a:bodyPr>
          <a:lstStyle/>
          <a:p>
            <a:pPr>
              <a:spcBef>
                <a:spcPct val="10000"/>
              </a:spcBef>
              <a:defRPr/>
            </a:pPr>
            <a:r>
              <a:rPr lang="en-US" sz="700" b="1" dirty="0">
                <a:solidFill>
                  <a:srgbClr val="FFFFFF"/>
                </a:solidFill>
                <a:latin typeface="Arial"/>
                <a:ea typeface="MS PGothic" pitchFamily="34" charset="-128"/>
                <a:cs typeface="+mn-cs"/>
              </a:rPr>
              <a:t>Thompson MA, et al. JAMA 2010;304(3):</a:t>
            </a:r>
            <a:r>
              <a:rPr lang="en-US" sz="700" b="1" dirty="0" smtClean="0">
                <a:solidFill>
                  <a:srgbClr val="FFFFFF"/>
                </a:solidFill>
                <a:latin typeface="Arial"/>
                <a:ea typeface="MS PGothic" pitchFamily="34" charset="-128"/>
                <a:cs typeface="+mn-cs"/>
              </a:rPr>
              <a:t>321-333.</a:t>
            </a:r>
            <a:endParaRPr lang="en-US" sz="700" b="1" dirty="0">
              <a:solidFill>
                <a:srgbClr val="FFFFFF"/>
              </a:solidFill>
              <a:latin typeface="Arial"/>
              <a:ea typeface="MS PGothic" pitchFamily="34" charset="-128"/>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EACS: Switch Indications</a:t>
            </a:r>
            <a:endParaRPr lang="en-US" dirty="0"/>
          </a:p>
        </p:txBody>
      </p:sp>
      <p:sp>
        <p:nvSpPr>
          <p:cNvPr id="3" name="Content Placeholder 2"/>
          <p:cNvSpPr>
            <a:spLocks noGrp="1"/>
          </p:cNvSpPr>
          <p:nvPr>
            <p:ph idx="1"/>
          </p:nvPr>
        </p:nvSpPr>
        <p:spPr/>
        <p:txBody>
          <a:bodyPr/>
          <a:lstStyle/>
          <a:p>
            <a:r>
              <a:rPr lang="en-US" dirty="0" smtClean="0"/>
              <a:t>Documented toxicity</a:t>
            </a:r>
          </a:p>
          <a:p>
            <a:r>
              <a:rPr lang="en-US" dirty="0" smtClean="0"/>
              <a:t>Side-effects</a:t>
            </a:r>
          </a:p>
          <a:p>
            <a:r>
              <a:rPr lang="en-US" dirty="0" smtClean="0"/>
              <a:t>Planned pregnancy</a:t>
            </a:r>
          </a:p>
          <a:p>
            <a:r>
              <a:rPr lang="en-US" dirty="0" smtClean="0"/>
              <a:t>Wish to simplify regimen</a:t>
            </a:r>
          </a:p>
          <a:p>
            <a:r>
              <a:rPr lang="en-US" dirty="0" smtClean="0"/>
              <a:t>Actual regimen no longer recommended</a:t>
            </a:r>
          </a:p>
          <a:p>
            <a:r>
              <a:rPr lang="en-US" dirty="0" smtClean="0"/>
              <a:t>Prevention of long-term toxicity (preemptive switch)</a:t>
            </a:r>
          </a:p>
          <a:p>
            <a:r>
              <a:rPr lang="en-US" dirty="0" smtClean="0"/>
              <a:t>Aging and/or co-morbidity with a possible negative impact of drug(s) in current regimen </a:t>
            </a:r>
            <a:r>
              <a:rPr lang="en-US" dirty="0" err="1" smtClean="0"/>
              <a:t>eg</a:t>
            </a:r>
            <a:r>
              <a:rPr lang="en-US" dirty="0" smtClean="0"/>
              <a:t> on CVS risk, metabolic parameters.</a:t>
            </a:r>
          </a:p>
          <a:p>
            <a:r>
              <a:rPr lang="en-US" dirty="0" smtClean="0"/>
              <a:t>Management of potential drug interactions</a:t>
            </a:r>
          </a:p>
          <a:p>
            <a:r>
              <a:rPr lang="en-US" dirty="0" smtClean="0"/>
              <a:t>Management of TB, HBV or HCV infection</a:t>
            </a:r>
            <a:endParaRPr lang="en-US" dirty="0"/>
          </a:p>
        </p:txBody>
      </p:sp>
      <p:sp>
        <p:nvSpPr>
          <p:cNvPr id="4" name="Slide Number Placeholder 3"/>
          <p:cNvSpPr>
            <a:spLocks noGrp="1"/>
          </p:cNvSpPr>
          <p:nvPr>
            <p:ph type="sldNum" sz="quarter" idx="12"/>
          </p:nvPr>
        </p:nvSpPr>
        <p:spPr/>
        <p:txBody>
          <a:bodyPr/>
          <a:lstStyle/>
          <a:p>
            <a:fld id="{08A7F96F-1D34-4AD8-A324-DDD9B7126D3B}" type="slidenum">
              <a:rPr lang="en-US" smtClean="0"/>
              <a:pPr/>
              <a:t>19</a:t>
            </a:fld>
            <a:endParaRPr lang="en-US"/>
          </a:p>
        </p:txBody>
      </p:sp>
      <p:sp>
        <p:nvSpPr>
          <p:cNvPr id="5" name="TextBox 7"/>
          <p:cNvSpPr txBox="1">
            <a:spLocks noChangeArrowheads="1"/>
          </p:cNvSpPr>
          <p:nvPr/>
        </p:nvSpPr>
        <p:spPr bwMode="auto">
          <a:xfrm>
            <a:off x="0" y="6553200"/>
            <a:ext cx="9418638" cy="246063"/>
          </a:xfrm>
          <a:prstGeom prst="rect">
            <a:avLst/>
          </a:prstGeom>
          <a:noFill/>
          <a:ln w="9525">
            <a:noFill/>
            <a:miter lim="800000"/>
            <a:headEnd/>
            <a:tailEnd/>
          </a:ln>
        </p:spPr>
        <p:txBody>
          <a:bodyPr>
            <a:spAutoFit/>
          </a:bodyPr>
          <a:lstStyle/>
          <a:p>
            <a:r>
              <a:rPr lang="en-US" sz="1000" dirty="0">
                <a:latin typeface="Calibri" pitchFamily="34" charset="0"/>
              </a:rPr>
              <a:t>www.eacs.eu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Overview</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66080" y="3842740"/>
            <a:ext cx="7772400" cy="1470025"/>
          </a:xfrm>
        </p:spPr>
        <p:txBody>
          <a:bodyPr>
            <a:normAutofit/>
          </a:bodyPr>
          <a:lstStyle/>
          <a:p>
            <a:r>
              <a:rPr lang="en-US" dirty="0" smtClean="0"/>
              <a:t>Virologic Failure</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p:txBody>
          <a:bodyPr rtlCol="0">
            <a:normAutofit fontScale="90000"/>
          </a:bodyPr>
          <a:lstStyle/>
          <a:p>
            <a:pPr eaLnBrk="1" fontAlgn="auto" hangingPunct="1">
              <a:spcAft>
                <a:spcPts val="0"/>
              </a:spcAft>
              <a:defRPr/>
            </a:pPr>
            <a:r>
              <a:rPr lang="en-US" i="1" smtClean="0"/>
              <a:t>European AIDS Clinical Society Guidelines</a:t>
            </a:r>
            <a:br>
              <a:rPr lang="en-US" i="1" smtClean="0"/>
            </a:br>
            <a:r>
              <a:rPr lang="en-US" smtClean="0"/>
              <a:t>Virological Failure</a:t>
            </a:r>
          </a:p>
        </p:txBody>
      </p:sp>
      <p:sp>
        <p:nvSpPr>
          <p:cNvPr id="18435" name="Content Placeholder 2"/>
          <p:cNvSpPr>
            <a:spLocks noGrp="1"/>
          </p:cNvSpPr>
          <p:nvPr>
            <p:ph type="body" idx="4294967295"/>
          </p:nvPr>
        </p:nvSpPr>
        <p:spPr>
          <a:xfrm>
            <a:off x="207034" y="1753496"/>
            <a:ext cx="8721306" cy="4768074"/>
          </a:xfrm>
        </p:spPr>
        <p:txBody>
          <a:bodyPr/>
          <a:lstStyle/>
          <a:p>
            <a:pPr eaLnBrk="1" hangingPunct="1"/>
            <a:r>
              <a:rPr lang="en-US" dirty="0" smtClean="0"/>
              <a:t>General Recommendations </a:t>
            </a:r>
          </a:p>
          <a:p>
            <a:pPr lvl="1" eaLnBrk="1" hangingPunct="1"/>
            <a:r>
              <a:rPr lang="en-US" dirty="0" smtClean="0"/>
              <a:t>Use 2 or preferably 3 active drugs in the new regimen</a:t>
            </a:r>
          </a:p>
          <a:p>
            <a:pPr lvl="1" eaLnBrk="1" hangingPunct="1"/>
            <a:endParaRPr lang="en-US" dirty="0" smtClean="0"/>
          </a:p>
          <a:p>
            <a:pPr lvl="1" eaLnBrk="1" hangingPunct="1"/>
            <a:r>
              <a:rPr lang="en-US" dirty="0" smtClean="0"/>
              <a:t> Any regimen should use at least 1 fully active PI/r plus 1 drug from a class not used previously e.g. fusion, integrase or CCR inhibitor, or 1 NNRTI (e.g. etravirine), assessed by genotypic testing.</a:t>
            </a:r>
          </a:p>
          <a:p>
            <a:pPr lvl="1" eaLnBrk="1" hangingPunct="1"/>
            <a:endParaRPr lang="en-US" dirty="0" smtClean="0"/>
          </a:p>
          <a:p>
            <a:pPr lvl="1" eaLnBrk="1" hangingPunct="1"/>
            <a:r>
              <a:rPr lang="en-US" dirty="0" smtClean="0"/>
              <a:t>Defer change if &lt; 2 active drugs available,</a:t>
            </a:r>
          </a:p>
        </p:txBody>
      </p:sp>
      <p:sp>
        <p:nvSpPr>
          <p:cNvPr id="18436" name="Slide Number Placeholder 3"/>
          <p:cNvSpPr txBox="1">
            <a:spLocks noGrp="1"/>
          </p:cNvSpPr>
          <p:nvPr/>
        </p:nvSpPr>
        <p:spPr bwMode="auto">
          <a:xfrm>
            <a:off x="8583613" y="6597650"/>
            <a:ext cx="484187" cy="269875"/>
          </a:xfrm>
          <a:prstGeom prst="rect">
            <a:avLst/>
          </a:prstGeom>
          <a:noFill/>
          <a:ln w="9525">
            <a:noFill/>
            <a:miter lim="800000"/>
            <a:headEnd/>
            <a:tailEnd/>
          </a:ln>
        </p:spPr>
        <p:txBody>
          <a:bodyPr anchor="b"/>
          <a:lstStyle/>
          <a:p>
            <a:pPr algn="r"/>
            <a:fld id="{1E45E538-8488-4D7D-BEEC-8FB6E985558E}" type="slidenum">
              <a:rPr lang="en-US" sz="900">
                <a:latin typeface="Calibri" pitchFamily="34" charset="0"/>
              </a:rPr>
              <a:pPr algn="r"/>
              <a:t>21</a:t>
            </a:fld>
            <a:endParaRPr lang="en-US" sz="900">
              <a:latin typeface="Calibri" pitchFamily="34" charset="0"/>
            </a:endParaRPr>
          </a:p>
        </p:txBody>
      </p:sp>
      <p:sp>
        <p:nvSpPr>
          <p:cNvPr id="18437" name="TextBox 7"/>
          <p:cNvSpPr txBox="1">
            <a:spLocks noChangeArrowheads="1"/>
          </p:cNvSpPr>
          <p:nvPr/>
        </p:nvSpPr>
        <p:spPr bwMode="auto">
          <a:xfrm>
            <a:off x="0" y="6553200"/>
            <a:ext cx="9418638" cy="246063"/>
          </a:xfrm>
          <a:prstGeom prst="rect">
            <a:avLst/>
          </a:prstGeom>
          <a:noFill/>
          <a:ln w="9525">
            <a:noFill/>
            <a:miter lim="800000"/>
            <a:headEnd/>
            <a:tailEnd/>
          </a:ln>
        </p:spPr>
        <p:txBody>
          <a:bodyPr>
            <a:spAutoFit/>
          </a:bodyPr>
          <a:lstStyle/>
          <a:p>
            <a:r>
              <a:rPr lang="en-US" sz="1000" dirty="0">
                <a:latin typeface="Calibri" pitchFamily="34" charset="0"/>
              </a:rPr>
              <a:t>www.eacs.eu</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EACS: Virologic Failure Recommendations</a:t>
            </a:r>
            <a:endParaRPr lang="en-US" dirty="0"/>
          </a:p>
        </p:txBody>
      </p:sp>
      <p:sp>
        <p:nvSpPr>
          <p:cNvPr id="3" name="Content Placeholder 2"/>
          <p:cNvSpPr>
            <a:spLocks noGrp="1"/>
          </p:cNvSpPr>
          <p:nvPr>
            <p:ph idx="1"/>
          </p:nvPr>
        </p:nvSpPr>
        <p:spPr/>
        <p:txBody>
          <a:bodyPr/>
          <a:lstStyle/>
          <a:p>
            <a:r>
              <a:rPr lang="en-US" sz="2400" dirty="0" smtClean="0"/>
              <a:t>Use 2 or preferably 3 active drugs in the new regimen (including active drugs from previously used classes)</a:t>
            </a:r>
          </a:p>
          <a:p>
            <a:r>
              <a:rPr lang="en-US" sz="2400" dirty="0" smtClean="0"/>
              <a:t>Any regimen should use at least 1 fully active PI/r (e.g. darunavir/r) plus 1 drug from a class not used previously e.g. fusion, integrase or CCR inhibitor (if tropism test shows R5 virus only), or 1 NNRTI (e.g. etravirine), assessed by genotypic testing</a:t>
            </a:r>
          </a:p>
          <a:p>
            <a:r>
              <a:rPr lang="en-US" sz="2400" dirty="0" smtClean="0"/>
              <a:t>Defer change if &lt; 2 active drugs available, based on resistance data, except in patients with low CD4 count (&lt;100/mm3) or with high risk of clinical deterioration for whom the goal is the preservation of immune function through partial reduction of Plasma HIV RNA (&gt; 1 log reduction) by recycling.</a:t>
            </a:r>
          </a:p>
          <a:p>
            <a:r>
              <a:rPr lang="en-US" sz="2400" dirty="0" smtClean="0"/>
              <a:t>If limited options, consider experimental and new mechanistic drugs, </a:t>
            </a:r>
            <a:r>
              <a:rPr lang="en-US" sz="2400" dirty="0" err="1" smtClean="0"/>
              <a:t>favouring</a:t>
            </a:r>
            <a:r>
              <a:rPr lang="en-US" sz="2400" dirty="0" smtClean="0"/>
              <a:t> clinical trials (but avoid functional monotherapy)</a:t>
            </a:r>
          </a:p>
          <a:p>
            <a:r>
              <a:rPr lang="en-US" sz="2400" dirty="0" smtClean="0"/>
              <a:t>Treatment interruption is not recommended</a:t>
            </a:r>
            <a:endParaRPr lang="en-US" sz="2400" dirty="0"/>
          </a:p>
        </p:txBody>
      </p:sp>
      <p:sp>
        <p:nvSpPr>
          <p:cNvPr id="4" name="Slide Number Placeholder 3"/>
          <p:cNvSpPr>
            <a:spLocks noGrp="1"/>
          </p:cNvSpPr>
          <p:nvPr>
            <p:ph type="sldNum" sz="quarter" idx="12"/>
          </p:nvPr>
        </p:nvSpPr>
        <p:spPr/>
        <p:txBody>
          <a:bodyPr/>
          <a:lstStyle/>
          <a:p>
            <a:fld id="{08A7F96F-1D34-4AD8-A324-DDD9B7126D3B}" type="slidenum">
              <a:rPr lang="en-US" smtClean="0"/>
              <a:pPr/>
              <a:t>22</a:t>
            </a:fld>
            <a:endParaRPr lang="en-US"/>
          </a:p>
        </p:txBody>
      </p:sp>
      <p:sp>
        <p:nvSpPr>
          <p:cNvPr id="5" name="TextBox 7"/>
          <p:cNvSpPr txBox="1">
            <a:spLocks noChangeArrowheads="1"/>
          </p:cNvSpPr>
          <p:nvPr/>
        </p:nvSpPr>
        <p:spPr bwMode="auto">
          <a:xfrm>
            <a:off x="0" y="6553200"/>
            <a:ext cx="9418638" cy="246063"/>
          </a:xfrm>
          <a:prstGeom prst="rect">
            <a:avLst/>
          </a:prstGeom>
          <a:noFill/>
          <a:ln w="9525">
            <a:noFill/>
            <a:miter lim="800000"/>
            <a:headEnd/>
            <a:tailEnd/>
          </a:ln>
        </p:spPr>
        <p:txBody>
          <a:bodyPr>
            <a:spAutoFit/>
          </a:bodyPr>
          <a:lstStyle/>
          <a:p>
            <a:r>
              <a:rPr lang="en-US" sz="1000" dirty="0">
                <a:latin typeface="Calibri" pitchFamily="34" charset="0"/>
              </a:rPr>
              <a:t>www.eacs.eu</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IAS-USA 2010: Virologic Failure</a:t>
            </a:r>
            <a:endParaRPr lang="en-US" dirty="0"/>
          </a:p>
        </p:txBody>
      </p:sp>
      <p:sp>
        <p:nvSpPr>
          <p:cNvPr id="3" name="Content Placeholder 2"/>
          <p:cNvSpPr>
            <a:spLocks noGrp="1"/>
          </p:cNvSpPr>
          <p:nvPr>
            <p:ph idx="1"/>
          </p:nvPr>
        </p:nvSpPr>
        <p:spPr>
          <a:xfrm>
            <a:off x="207034" y="1257998"/>
            <a:ext cx="8721306" cy="5248582"/>
          </a:xfrm>
        </p:spPr>
        <p:txBody>
          <a:bodyPr/>
          <a:lstStyle/>
          <a:p>
            <a:r>
              <a:rPr lang="en-US" sz="2400" dirty="0" smtClean="0"/>
              <a:t>Virologic goal for first and multiple-regimen failure is plasma HIV RNA level below the limit of detection.</a:t>
            </a:r>
          </a:p>
          <a:p>
            <a:r>
              <a:rPr lang="en-US" sz="2400" dirty="0" smtClean="0"/>
              <a:t>Reasons for viral rebound after complete suppression, such as poor adherence, drug-drug interactions, concurrent infections, and recent vaccinations, should be considered before regimen is changed.</a:t>
            </a:r>
          </a:p>
          <a:p>
            <a:r>
              <a:rPr lang="en-US" sz="2400" dirty="0" smtClean="0"/>
              <a:t>Stage of HIV disease, nadir and current CD4 cell count, comorbidities, treatment history, current and previous drug resistance tests, and concomitant medications with potential for interactions should be considered when new regimen designed.</a:t>
            </a:r>
          </a:p>
          <a:p>
            <a:r>
              <a:rPr lang="en-US" sz="2400" dirty="0" smtClean="0"/>
              <a:t>Ideally 3, but at least 2, fully active drugs should be included and drugs from new classes should be considered. </a:t>
            </a:r>
          </a:p>
          <a:p>
            <a:r>
              <a:rPr lang="en-US" sz="2400" dirty="0" smtClean="0"/>
              <a:t>If Multidrug (Including PI and NNRTI) Resistance, 3 active drugs, including new classes of agents (integrase strand transfer inhibitors or entry inhibitors), should be used.</a:t>
            </a:r>
            <a:endParaRPr lang="en-US" sz="2400" dirty="0"/>
          </a:p>
        </p:txBody>
      </p:sp>
      <p:sp>
        <p:nvSpPr>
          <p:cNvPr id="4" name="Text Box 5"/>
          <p:cNvSpPr txBox="1">
            <a:spLocks noChangeArrowheads="1"/>
          </p:cNvSpPr>
          <p:nvPr>
            <p:custDataLst>
              <p:tags r:id="rId1"/>
            </p:custDataLst>
          </p:nvPr>
        </p:nvSpPr>
        <p:spPr bwMode="auto">
          <a:xfrm>
            <a:off x="124292" y="6617115"/>
            <a:ext cx="8359775" cy="200055"/>
          </a:xfrm>
          <a:prstGeom prst="rect">
            <a:avLst/>
          </a:prstGeom>
          <a:noFill/>
          <a:ln w="9525">
            <a:noFill/>
            <a:prstDash val="solid"/>
            <a:miter lim="800000"/>
            <a:headEnd/>
            <a:tailEnd/>
          </a:ln>
          <a:effectLst/>
          <a:extLst>
            <a:ext uri="{909E8E84-426E-40DD-AFC4-6F175D3DCCD1}">
              <a14:hiddenFill xmlns="" xmlns:a14="http://schemas.microsoft.com/office/drawing/2010/main">
                <a:solidFill>
                  <a:srgbClr val="FFFFFF">
                    <a:alpha val="0"/>
                  </a:srgbClr>
                </a:solidFill>
              </a14:hiddenFill>
            </a:ext>
            <a:ext uri="{91240B29-F687-4F45-9708-019B960494DF}">
              <a14:hiddenLine xmlns="" xmlns:a14="http://schemas.microsoft.com/office/drawing/2010/main" w="9525" cap="flat" cmpd="sng" algn="ctr">
                <a:solidFill>
                  <a:srgbClr val="FFFFFF"/>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7357" dir="2700000" rotWithShape="0">
                    <a:scrgbClr r="0" g="0" b="0"/>
                  </a:outerShdw>
                </a:effectLst>
              </a14:hiddenEffects>
            </a:ext>
            <a:ext uri="{53640926-AAD7-44D8-BBD7-CCE9431645EC}">
              <a14:shadowObscured xmlns="" xmlns:a14="http://schemas.microsoft.com/office/drawing/2010/main"/>
            </a:ext>
          </a:extLst>
        </p:spPr>
        <p:txBody>
          <a:bodyPr vert="horz" wrap="square" lIns="91440" tIns="45720" rIns="91440" bIns="45720" anchor="b" anchorCtr="0">
            <a:spAutoFit/>
          </a:bodyPr>
          <a:lstStyle/>
          <a:p>
            <a:pPr>
              <a:spcBef>
                <a:spcPct val="10000"/>
              </a:spcBef>
              <a:defRPr/>
            </a:pPr>
            <a:r>
              <a:rPr lang="en-US" sz="700" b="1" dirty="0">
                <a:solidFill>
                  <a:srgbClr val="FFFFFF"/>
                </a:solidFill>
                <a:latin typeface="Arial"/>
                <a:ea typeface="MS PGothic" pitchFamily="34" charset="-128"/>
                <a:cs typeface="+mn-cs"/>
              </a:rPr>
              <a:t>Thompson MA, et al. JAMA 2010;304(3):</a:t>
            </a:r>
            <a:r>
              <a:rPr lang="en-US" sz="700" b="1" dirty="0" smtClean="0">
                <a:solidFill>
                  <a:srgbClr val="FFFFFF"/>
                </a:solidFill>
                <a:latin typeface="Arial"/>
                <a:ea typeface="MS PGothic" pitchFamily="34" charset="-128"/>
                <a:cs typeface="+mn-cs"/>
              </a:rPr>
              <a:t>321-333.</a:t>
            </a:r>
            <a:endParaRPr lang="en-US" sz="700" b="1" dirty="0">
              <a:solidFill>
                <a:srgbClr val="FFFFFF"/>
              </a:solidFill>
              <a:latin typeface="Arial"/>
              <a:ea typeface="MS PGothic" pitchFamily="34" charset="-128"/>
              <a:cs typeface="+mn-c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2628050" y="1237375"/>
            <a:ext cx="6049963" cy="1470025"/>
          </a:xfrm>
        </p:spPr>
        <p:txBody>
          <a:bodyPr>
            <a:normAutofit fontScale="90000"/>
          </a:bodyPr>
          <a:lstStyle/>
          <a:p>
            <a:pPr algn="ctr" eaLnBrk="1" hangingPunct="1"/>
            <a:r>
              <a:rPr lang="en-US" sz="2400" dirty="0" smtClean="0"/>
              <a:t>From the 50</a:t>
            </a:r>
            <a:r>
              <a:rPr lang="en-US" sz="2400" baseline="30000" dirty="0" smtClean="0"/>
              <a:t>th</a:t>
            </a:r>
            <a:r>
              <a:rPr lang="en-US" sz="2400" dirty="0" smtClean="0"/>
              <a:t> </a:t>
            </a:r>
            <a:r>
              <a:rPr lang="en-US" sz="2400" dirty="0" err="1" smtClean="0"/>
              <a:t>Interscience</a:t>
            </a:r>
            <a:r>
              <a:rPr lang="en-US" sz="2400" dirty="0" smtClean="0"/>
              <a:t> Conference on Antimicrobial Agents and Chemotherapy (ICAAC):</a:t>
            </a:r>
            <a:br>
              <a:rPr lang="en-US" sz="2400" dirty="0" smtClean="0"/>
            </a:br>
            <a:r>
              <a:rPr lang="en-US" sz="2400" dirty="0" smtClean="0"/>
              <a:t/>
            </a:r>
            <a:br>
              <a:rPr lang="en-US" sz="2400" dirty="0" smtClean="0"/>
            </a:br>
            <a:r>
              <a:rPr lang="en-US" sz="2400" dirty="0" smtClean="0"/>
              <a:t>Comparing and Contrasting ARV Treatment Guidelines</a:t>
            </a:r>
          </a:p>
        </p:txBody>
      </p:sp>
      <p:sp>
        <p:nvSpPr>
          <p:cNvPr id="3" name="Subtitle 2"/>
          <p:cNvSpPr>
            <a:spLocks noGrp="1"/>
          </p:cNvSpPr>
          <p:nvPr>
            <p:ph type="subTitle" idx="1"/>
          </p:nvPr>
        </p:nvSpPr>
        <p:spPr>
          <a:xfrm>
            <a:off x="0" y="5229863"/>
            <a:ext cx="9144000" cy="1169987"/>
          </a:xfrm>
        </p:spPr>
        <p:txBody>
          <a:bodyPr rtlCol="0">
            <a:noAutofit/>
          </a:bodyPr>
          <a:lstStyle/>
          <a:p>
            <a:pPr algn="ctr" eaLnBrk="1" fontAlgn="auto" hangingPunct="1">
              <a:spcAft>
                <a:spcPts val="0"/>
              </a:spcAft>
              <a:defRPr/>
            </a:pPr>
            <a:r>
              <a:rPr lang="en-US" sz="2400" dirty="0" smtClean="0"/>
              <a:t>Jointly Sponsored by the Postgraduate Institute for Medicine </a:t>
            </a:r>
          </a:p>
          <a:p>
            <a:pPr algn="ctr" eaLnBrk="1" fontAlgn="auto" hangingPunct="1">
              <a:spcAft>
                <a:spcPts val="0"/>
              </a:spcAft>
              <a:defRPr/>
            </a:pPr>
            <a:r>
              <a:rPr lang="en-US" sz="2400" dirty="0" smtClean="0"/>
              <a:t>and ViralEd, LLC</a:t>
            </a:r>
          </a:p>
        </p:txBody>
      </p:sp>
      <p:sp>
        <p:nvSpPr>
          <p:cNvPr id="3076" name="Text Box 6"/>
          <p:cNvSpPr txBox="1">
            <a:spLocks noChangeArrowheads="1"/>
          </p:cNvSpPr>
          <p:nvPr/>
        </p:nvSpPr>
        <p:spPr bwMode="auto">
          <a:xfrm>
            <a:off x="85725" y="6507163"/>
            <a:ext cx="8240713" cy="314325"/>
          </a:xfrm>
          <a:prstGeom prst="rect">
            <a:avLst/>
          </a:prstGeom>
          <a:noFill/>
          <a:ln w="9525">
            <a:noFill/>
            <a:miter lim="800000"/>
            <a:headEnd/>
            <a:tailEnd/>
          </a:ln>
        </p:spPr>
        <p:txBody>
          <a:bodyPr anchor="b">
            <a:spAutoFit/>
          </a:bodyPr>
          <a:lstStyle/>
          <a:p>
            <a:pPr>
              <a:lnSpc>
                <a:spcPct val="90000"/>
              </a:lnSpc>
              <a:spcBef>
                <a:spcPct val="10000"/>
              </a:spcBef>
            </a:pPr>
            <a:r>
              <a:rPr lang="en-US" sz="1600" b="1" dirty="0">
                <a:latin typeface="Calibri" pitchFamily="34" charset="0"/>
              </a:rPr>
              <a:t>Supported by an educational grant from Merck &amp; Co., Inc. </a:t>
            </a:r>
          </a:p>
        </p:txBody>
      </p:sp>
      <p:sp>
        <p:nvSpPr>
          <p:cNvPr id="3077" name="Title 1"/>
          <p:cNvSpPr txBox="1">
            <a:spLocks/>
          </p:cNvSpPr>
          <p:nvPr/>
        </p:nvSpPr>
        <p:spPr bwMode="auto">
          <a:xfrm>
            <a:off x="2374900" y="3138488"/>
            <a:ext cx="6769100" cy="593725"/>
          </a:xfrm>
          <a:prstGeom prst="rect">
            <a:avLst/>
          </a:prstGeom>
          <a:noFill/>
          <a:ln w="9525">
            <a:noFill/>
            <a:miter lim="800000"/>
            <a:headEnd/>
            <a:tailEnd/>
          </a:ln>
        </p:spPr>
        <p:txBody>
          <a:bodyPr anchor="b"/>
          <a:lstStyle/>
          <a:p>
            <a:pPr>
              <a:lnSpc>
                <a:spcPct val="90000"/>
              </a:lnSpc>
            </a:pPr>
            <a:r>
              <a:rPr lang="en-US" sz="2600">
                <a:solidFill>
                  <a:schemeClr val="bg1"/>
                </a:solidFill>
                <a:latin typeface="Tahoma" pitchFamily="34" charset="0"/>
                <a:cs typeface="Tahoma" pitchFamily="34" charset="0"/>
              </a:rPr>
              <a:t/>
            </a:r>
            <a:br>
              <a:rPr lang="en-US" sz="2600">
                <a:solidFill>
                  <a:schemeClr val="bg1"/>
                </a:solidFill>
                <a:latin typeface="Tahoma" pitchFamily="34" charset="0"/>
                <a:cs typeface="Tahoma" pitchFamily="34" charset="0"/>
              </a:rPr>
            </a:br>
            <a:endParaRPr lang="en-US" sz="2600">
              <a:solidFill>
                <a:schemeClr val="bg1"/>
              </a:solidFill>
              <a:latin typeface="Tahoma" pitchFamily="34" charset="0"/>
              <a:cs typeface="Tahoma" pitchFamily="34" charset="0"/>
            </a:endParaRPr>
          </a:p>
        </p:txBody>
      </p:sp>
      <p:sp>
        <p:nvSpPr>
          <p:cNvPr id="3078" name="TextBox 6"/>
          <p:cNvSpPr txBox="1">
            <a:spLocks noChangeArrowheads="1"/>
          </p:cNvSpPr>
          <p:nvPr/>
        </p:nvSpPr>
        <p:spPr bwMode="auto">
          <a:xfrm>
            <a:off x="498475" y="4045325"/>
            <a:ext cx="8313738" cy="523875"/>
          </a:xfrm>
          <a:prstGeom prst="rect">
            <a:avLst/>
          </a:prstGeom>
          <a:noFill/>
          <a:ln w="9525">
            <a:noFill/>
            <a:miter lim="800000"/>
            <a:headEnd/>
            <a:tailEnd/>
          </a:ln>
        </p:spPr>
        <p:txBody>
          <a:bodyPr>
            <a:spAutoFit/>
          </a:bodyPr>
          <a:lstStyle/>
          <a:p>
            <a:r>
              <a:rPr lang="en-US" sz="2800" dirty="0">
                <a:solidFill>
                  <a:schemeClr val="tx2"/>
                </a:solidFill>
                <a:latin typeface="Tahoma" pitchFamily="34" charset="0"/>
                <a:cs typeface="Tahoma" pitchFamily="34" charset="0"/>
              </a:rPr>
              <a:t>Continuing Medical Education Internet Symposium</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9076" y="188258"/>
            <a:ext cx="8211670" cy="959224"/>
          </a:xfrm>
        </p:spPr>
        <p:txBody>
          <a:bodyPr>
            <a:noAutofit/>
          </a:bodyPr>
          <a:lstStyle/>
          <a:p>
            <a:r>
              <a:rPr lang="en-US" sz="2400" dirty="0" smtClean="0"/>
              <a:t>Department of Health and Human Services Panel on Antiretroviral Guidelines for Adults and Adolescents</a:t>
            </a:r>
            <a:endParaRPr lang="en-US" sz="2400" dirty="0"/>
          </a:p>
        </p:txBody>
      </p:sp>
      <p:sp>
        <p:nvSpPr>
          <p:cNvPr id="3" name="Content Placeholder 2"/>
          <p:cNvSpPr>
            <a:spLocks noGrp="1"/>
          </p:cNvSpPr>
          <p:nvPr>
            <p:ph idx="1"/>
          </p:nvPr>
        </p:nvSpPr>
        <p:spPr>
          <a:xfrm>
            <a:off x="346360" y="1454730"/>
            <a:ext cx="8489576" cy="5082988"/>
          </a:xfrm>
        </p:spPr>
        <p:txBody>
          <a:bodyPr/>
          <a:lstStyle/>
          <a:p>
            <a:r>
              <a:rPr lang="en-US" sz="2400" dirty="0" smtClean="0"/>
              <a:t>Working group of the Office of AIDS Research Advisory Council</a:t>
            </a:r>
          </a:p>
          <a:p>
            <a:r>
              <a:rPr lang="en-US" sz="2400" dirty="0" smtClean="0"/>
              <a:t>Primary goal to provide recommendations for HIV care practitioners in US based on current knowledge of ARV drugs</a:t>
            </a:r>
          </a:p>
          <a:p>
            <a:r>
              <a:rPr lang="en-US" sz="2400" dirty="0" smtClean="0"/>
              <a:t>Since science rapidly evolves and availability of new agents and new clinical data may rapidly change therapeutic options and preferences, the Guidelines are updated frequently and available as “living document” at </a:t>
            </a:r>
            <a:r>
              <a:rPr lang="en-US" sz="2400" dirty="0" smtClean="0">
                <a:hlinkClick r:id="rId3"/>
              </a:rPr>
              <a:t>http://www.aidsinfo.nih.gov</a:t>
            </a:r>
            <a:endParaRPr lang="en-US" sz="2400" dirty="0" smtClean="0"/>
          </a:p>
          <a:p>
            <a:r>
              <a:rPr lang="en-US" sz="2400" dirty="0" smtClean="0"/>
              <a:t>Since Guidelines cannot always keep pace with the rapid evolution of new data in this field and cannot provide guidance for all patients, clinicians need to exercise good judgment in management decisions tailored to unique patient circumstances</a:t>
            </a:r>
            <a:endParaRPr lang="en-US" sz="2400" dirty="0"/>
          </a:p>
        </p:txBody>
      </p:sp>
      <p:sp>
        <p:nvSpPr>
          <p:cNvPr id="4" name="Text Box 72"/>
          <p:cNvSpPr txBox="1">
            <a:spLocks noChangeArrowheads="1"/>
          </p:cNvSpPr>
          <p:nvPr/>
        </p:nvSpPr>
        <p:spPr bwMode="auto">
          <a:xfrm>
            <a:off x="138111" y="6484647"/>
            <a:ext cx="9005886" cy="222250"/>
          </a:xfrm>
          <a:prstGeom prst="rect">
            <a:avLst/>
          </a:prstGeom>
          <a:noFill/>
          <a:ln w="19050" algn="ctr">
            <a:noFill/>
            <a:miter lim="800000"/>
            <a:headEnd/>
            <a:tailEnd/>
          </a:ln>
        </p:spPr>
        <p:txBody>
          <a:bodyPr lIns="0" tIns="0" rIns="0" bIns="0" anchor="b"/>
          <a:lstStyle/>
          <a:p>
            <a:pPr>
              <a:lnSpc>
                <a:spcPct val="85000"/>
              </a:lnSpc>
              <a:spcBef>
                <a:spcPct val="15000"/>
              </a:spcBef>
            </a:pPr>
            <a:r>
              <a:rPr lang="en-US" sz="1000" dirty="0">
                <a:ea typeface="Arial Unicode MS" pitchFamily="34" charset="-128"/>
                <a:cs typeface="Arial Unicode MS" pitchFamily="34" charset="-128"/>
              </a:rPr>
              <a:t>Available at: http://www.aidsinfo.nih.gov/ContentFiles/AdultandAdolescentGL.pdf. Revision December 1, 2009.</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400" dirty="0" smtClean="0"/>
              <a:t>Evidence collection:</a:t>
            </a:r>
          </a:p>
          <a:p>
            <a:pPr lvl="1"/>
            <a:r>
              <a:rPr lang="en-US" b="0" dirty="0" smtClean="0"/>
              <a:t>Recommendations generally based on studies published in peer-reviewed journals</a:t>
            </a:r>
          </a:p>
          <a:p>
            <a:pPr lvl="1"/>
            <a:r>
              <a:rPr lang="en-US" b="0" dirty="0" smtClean="0"/>
              <a:t>Unpublished data presented at major conferences may be used, particularly when may affect patient safety.</a:t>
            </a:r>
          </a:p>
          <a:p>
            <a:r>
              <a:rPr lang="en-US" sz="2400" dirty="0" smtClean="0"/>
              <a:t>Method of synthesizing data:</a:t>
            </a:r>
          </a:p>
          <a:p>
            <a:pPr lvl="1"/>
            <a:r>
              <a:rPr lang="en-US" b="0" dirty="0" smtClean="0"/>
              <a:t>Each section assigned to working group with expertise in that area</a:t>
            </a:r>
          </a:p>
          <a:p>
            <a:pPr lvl="1"/>
            <a:r>
              <a:rPr lang="en-US" dirty="0" smtClean="0"/>
              <a:t>Working group </a:t>
            </a:r>
            <a:r>
              <a:rPr lang="en-US" b="0" dirty="0" smtClean="0"/>
              <a:t>synthesizes data and proposes recommendation to Panel</a:t>
            </a:r>
          </a:p>
          <a:p>
            <a:pPr lvl="1"/>
            <a:r>
              <a:rPr lang="en-US" b="0" dirty="0" smtClean="0"/>
              <a:t>All proposals discussed at monthly teleconferences and voted on before being endorsed as official recommendations. </a:t>
            </a:r>
            <a:r>
              <a:rPr lang="en-US" sz="2400" dirty="0" smtClean="0"/>
              <a:t>	</a:t>
            </a:r>
          </a:p>
          <a:p>
            <a:endParaRPr lang="en-US" sz="2400" dirty="0"/>
          </a:p>
        </p:txBody>
      </p:sp>
      <p:sp>
        <p:nvSpPr>
          <p:cNvPr id="4" name="Title 1"/>
          <p:cNvSpPr>
            <a:spLocks noGrp="1"/>
          </p:cNvSpPr>
          <p:nvPr>
            <p:ph type="title"/>
          </p:nvPr>
        </p:nvSpPr>
        <p:spPr>
          <a:xfrm>
            <a:off x="929076" y="188258"/>
            <a:ext cx="8211670" cy="959224"/>
          </a:xfrm>
        </p:spPr>
        <p:txBody>
          <a:bodyPr>
            <a:noAutofit/>
          </a:bodyPr>
          <a:lstStyle/>
          <a:p>
            <a:r>
              <a:rPr lang="en-US" sz="2400" dirty="0" smtClean="0"/>
              <a:t>Department of Health and Human Services Panel: Development of Recommendations</a:t>
            </a:r>
            <a:endParaRPr lang="en-US" sz="2400" dirty="0"/>
          </a:p>
        </p:txBody>
      </p:sp>
      <p:sp>
        <p:nvSpPr>
          <p:cNvPr id="5" name="Text Box 72"/>
          <p:cNvSpPr txBox="1">
            <a:spLocks noChangeArrowheads="1"/>
          </p:cNvSpPr>
          <p:nvPr/>
        </p:nvSpPr>
        <p:spPr bwMode="auto">
          <a:xfrm>
            <a:off x="138111" y="6484647"/>
            <a:ext cx="9005886" cy="222250"/>
          </a:xfrm>
          <a:prstGeom prst="rect">
            <a:avLst/>
          </a:prstGeom>
          <a:noFill/>
          <a:ln w="19050" algn="ctr">
            <a:noFill/>
            <a:miter lim="800000"/>
            <a:headEnd/>
            <a:tailEnd/>
          </a:ln>
        </p:spPr>
        <p:txBody>
          <a:bodyPr lIns="0" tIns="0" rIns="0" bIns="0" anchor="b"/>
          <a:lstStyle/>
          <a:p>
            <a:pPr>
              <a:lnSpc>
                <a:spcPct val="85000"/>
              </a:lnSpc>
              <a:spcBef>
                <a:spcPct val="15000"/>
              </a:spcBef>
            </a:pPr>
            <a:r>
              <a:rPr lang="en-US" sz="1000" dirty="0">
                <a:ea typeface="Arial Unicode MS" pitchFamily="34" charset="-128"/>
                <a:cs typeface="Arial Unicode MS" pitchFamily="34" charset="-128"/>
              </a:rPr>
              <a:t>Available at: http://www.aidsinfo.nih.gov/ContentFiles/AdultandAdolescentGL.pdf. Revision December 1, 2009.</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5221" y="188258"/>
            <a:ext cx="8211670" cy="959224"/>
          </a:xfrm>
        </p:spPr>
        <p:txBody>
          <a:bodyPr>
            <a:normAutofit/>
          </a:bodyPr>
          <a:lstStyle/>
          <a:p>
            <a:r>
              <a:rPr lang="en-US" sz="2800" dirty="0" smtClean="0"/>
              <a:t>Department of Health and Human Services Panel: Rating Scheme for Recommendations</a:t>
            </a:r>
            <a:endParaRPr lang="en-US" sz="2800" dirty="0"/>
          </a:p>
        </p:txBody>
      </p:sp>
      <p:graphicFrame>
        <p:nvGraphicFramePr>
          <p:cNvPr id="7" name="Content Placeholder 6"/>
          <p:cNvGraphicFramePr>
            <a:graphicFrameLocks noGrp="1"/>
          </p:cNvGraphicFramePr>
          <p:nvPr>
            <p:ph idx="1"/>
          </p:nvPr>
        </p:nvGraphicFramePr>
        <p:xfrm>
          <a:off x="457200" y="1631473"/>
          <a:ext cx="8229600" cy="4028183"/>
        </p:xfrm>
        <a:graphic>
          <a:graphicData uri="http://schemas.openxmlformats.org/drawingml/2006/table">
            <a:tbl>
              <a:tblPr firstRow="1" bandRow="1">
                <a:tableStyleId>{5C22544A-7EE6-4342-B048-85BDC9FD1C3A}</a:tableStyleId>
              </a:tblPr>
              <a:tblGrid>
                <a:gridCol w="3882685"/>
                <a:gridCol w="4346915"/>
              </a:tblGrid>
              <a:tr h="686622">
                <a:tc>
                  <a:txBody>
                    <a:bodyPr/>
                    <a:lstStyle/>
                    <a:p>
                      <a:pPr algn="ctr"/>
                      <a:r>
                        <a:rPr lang="en-US" sz="1800" dirty="0" smtClean="0"/>
                        <a:t>Strength Recommendation</a:t>
                      </a:r>
                      <a:endParaRPr lang="en-US" sz="1800" dirty="0"/>
                    </a:p>
                  </a:txBody>
                  <a:tcPr anchor="ctr"/>
                </a:tc>
                <a:tc>
                  <a:txBody>
                    <a:bodyPr/>
                    <a:lstStyle/>
                    <a:p>
                      <a:pPr algn="ctr"/>
                      <a:r>
                        <a:rPr lang="en-US" sz="1800" dirty="0" smtClean="0"/>
                        <a:t>Quality of Evidence for Recommendation</a:t>
                      </a:r>
                      <a:endParaRPr lang="en-US" sz="1800" dirty="0"/>
                    </a:p>
                  </a:txBody>
                  <a:tcPr anchor="ctr"/>
                </a:tc>
              </a:tr>
              <a:tr h="1235920">
                <a:tc>
                  <a:txBody>
                    <a:bodyPr/>
                    <a:lstStyle/>
                    <a:p>
                      <a:pPr marL="365760" indent="-457200"/>
                      <a:r>
                        <a:rPr lang="en-US" sz="1600" dirty="0" smtClean="0"/>
                        <a:t>A.    Strong recommendation for the statement</a:t>
                      </a:r>
                      <a:endParaRPr lang="en-US" sz="1600" dirty="0"/>
                    </a:p>
                  </a:txBody>
                  <a:tcPr/>
                </a:tc>
                <a:tc>
                  <a:txBody>
                    <a:bodyPr/>
                    <a:lstStyle/>
                    <a:p>
                      <a:pPr marL="365760" indent="-457200"/>
                      <a:r>
                        <a:rPr lang="en-US" sz="1600" dirty="0" smtClean="0"/>
                        <a:t>I:     Once or More randomized trials with  clinical outcomes and/or validated laboratory</a:t>
                      </a:r>
                      <a:r>
                        <a:rPr lang="en-US" sz="1600" baseline="0" dirty="0" smtClean="0"/>
                        <a:t> end points</a:t>
                      </a:r>
                      <a:endParaRPr lang="en-US" sz="1600" dirty="0"/>
                    </a:p>
                  </a:txBody>
                  <a:tcPr/>
                </a:tc>
              </a:tr>
              <a:tr h="1235920">
                <a:tc>
                  <a:txBody>
                    <a:bodyPr/>
                    <a:lstStyle/>
                    <a:p>
                      <a:pPr marL="365760" indent="-457200"/>
                      <a:r>
                        <a:rPr lang="en-US" sz="1600" dirty="0" smtClean="0"/>
                        <a:t>B.    Moderate recommendation for the statement</a:t>
                      </a:r>
                      <a:endParaRPr lang="en-US" sz="1600" dirty="0"/>
                    </a:p>
                  </a:txBody>
                  <a:tcPr/>
                </a:tc>
                <a:tc>
                  <a:txBody>
                    <a:bodyPr/>
                    <a:lstStyle/>
                    <a:p>
                      <a:pPr marL="365760" indent="-457200"/>
                      <a:r>
                        <a:rPr lang="en-US" sz="1600" dirty="0" smtClean="0"/>
                        <a:t>II:    Once or more well-designed, nonrandomized trials or observational cohort studies with long-term</a:t>
                      </a:r>
                      <a:r>
                        <a:rPr lang="en-US" sz="1600" baseline="0" dirty="0" smtClean="0"/>
                        <a:t>  clinical outcomes</a:t>
                      </a:r>
                      <a:endParaRPr lang="en-US" sz="1600" dirty="0"/>
                    </a:p>
                  </a:txBody>
                  <a:tcPr/>
                </a:tc>
              </a:tr>
              <a:tr h="869721">
                <a:tc>
                  <a:txBody>
                    <a:bodyPr/>
                    <a:lstStyle/>
                    <a:p>
                      <a:pPr marL="365760" indent="-457200"/>
                      <a:r>
                        <a:rPr lang="en-US" sz="1600" dirty="0" smtClean="0"/>
                        <a:t>C.   Optional recommendation for the statement</a:t>
                      </a:r>
                      <a:endParaRPr lang="en-US" sz="1600" dirty="0"/>
                    </a:p>
                  </a:txBody>
                  <a:tcPr/>
                </a:tc>
                <a:tc>
                  <a:txBody>
                    <a:bodyPr/>
                    <a:lstStyle/>
                    <a:p>
                      <a:pPr marL="365760" indent="-457200"/>
                      <a:r>
                        <a:rPr lang="en-US" sz="1600" dirty="0" smtClean="0"/>
                        <a:t>III:   Expert Opinion</a:t>
                      </a:r>
                      <a:endParaRPr lang="en-US" sz="1600" dirty="0"/>
                    </a:p>
                  </a:txBody>
                  <a:tcPr/>
                </a:tc>
              </a:tr>
            </a:tbl>
          </a:graphicData>
        </a:graphic>
      </p:graphicFrame>
      <p:sp>
        <p:nvSpPr>
          <p:cNvPr id="5" name="Text Box 72"/>
          <p:cNvSpPr txBox="1">
            <a:spLocks noChangeArrowheads="1"/>
          </p:cNvSpPr>
          <p:nvPr/>
        </p:nvSpPr>
        <p:spPr bwMode="auto">
          <a:xfrm>
            <a:off x="138111" y="6484647"/>
            <a:ext cx="9005886" cy="222250"/>
          </a:xfrm>
          <a:prstGeom prst="rect">
            <a:avLst/>
          </a:prstGeom>
          <a:noFill/>
          <a:ln w="19050" algn="ctr">
            <a:noFill/>
            <a:miter lim="800000"/>
            <a:headEnd/>
            <a:tailEnd/>
          </a:ln>
        </p:spPr>
        <p:txBody>
          <a:bodyPr lIns="0" tIns="0" rIns="0" bIns="0" anchor="b"/>
          <a:lstStyle/>
          <a:p>
            <a:pPr>
              <a:lnSpc>
                <a:spcPct val="85000"/>
              </a:lnSpc>
              <a:spcBef>
                <a:spcPct val="15000"/>
              </a:spcBef>
            </a:pPr>
            <a:r>
              <a:rPr lang="en-US" sz="1000" dirty="0">
                <a:ea typeface="Arial Unicode MS" pitchFamily="34" charset="-128"/>
                <a:cs typeface="Arial Unicode MS" pitchFamily="34" charset="-128"/>
              </a:rPr>
              <a:t>Available at: http://www.aidsinfo.nih.gov/ContentFiles/AdultandAdolescentGL.pdf. Revision December 1, 2009.</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9330" y="130073"/>
            <a:ext cx="7915603" cy="888521"/>
          </a:xfrm>
        </p:spPr>
        <p:txBody>
          <a:bodyPr/>
          <a:lstStyle/>
          <a:p>
            <a:r>
              <a:rPr lang="en-US" dirty="0" smtClean="0"/>
              <a:t>IAS-USA 2010</a:t>
            </a:r>
            <a:endParaRPr lang="en-US" dirty="0"/>
          </a:p>
        </p:txBody>
      </p:sp>
      <p:sp>
        <p:nvSpPr>
          <p:cNvPr id="3" name="Content Placeholder 2"/>
          <p:cNvSpPr>
            <a:spLocks noGrp="1"/>
          </p:cNvSpPr>
          <p:nvPr>
            <p:ph idx="1"/>
          </p:nvPr>
        </p:nvSpPr>
        <p:spPr>
          <a:xfrm>
            <a:off x="207034" y="1592262"/>
            <a:ext cx="8721306" cy="4869347"/>
          </a:xfrm>
        </p:spPr>
        <p:txBody>
          <a:bodyPr/>
          <a:lstStyle/>
          <a:p>
            <a:r>
              <a:rPr lang="en-US" sz="2400" dirty="0" smtClean="0"/>
              <a:t>The panel was convened in 1995 to develop evidence-based recommendations for ART for HIV-infected adults in developed-world settings.</a:t>
            </a:r>
          </a:p>
          <a:p>
            <a:r>
              <a:rPr lang="en-US" sz="2400" dirty="0" smtClean="0"/>
              <a:t>Members are appointed by International AIDS Society-USA according to clinical and research expertise.</a:t>
            </a:r>
          </a:p>
          <a:p>
            <a:r>
              <a:rPr lang="en-US" sz="2400" dirty="0" smtClean="0"/>
              <a:t>A panel with expertise in HIV research and clinical care reviewed relevant data published or presented at selected scientific conferences since the last panel report through April 2010. </a:t>
            </a:r>
          </a:p>
          <a:p>
            <a:r>
              <a:rPr lang="en-US" sz="2400" dirty="0" smtClean="0"/>
              <a:t>Recommendations were drafted by section writing committees and reviewed and edited by the entire panel. The quality and strength of the evidence were rated and recommendations were made by full panel consensus.</a:t>
            </a:r>
            <a:endParaRPr lang="en-US" sz="2400" dirty="0"/>
          </a:p>
        </p:txBody>
      </p:sp>
      <p:sp>
        <p:nvSpPr>
          <p:cNvPr id="4" name="Slide Number Placeholder 3"/>
          <p:cNvSpPr>
            <a:spLocks noGrp="1"/>
          </p:cNvSpPr>
          <p:nvPr>
            <p:ph type="sldNum" sz="quarter" idx="12"/>
          </p:nvPr>
        </p:nvSpPr>
        <p:spPr/>
        <p:txBody>
          <a:bodyPr/>
          <a:lstStyle/>
          <a:p>
            <a:fld id="{08A7F96F-1D34-4AD8-A324-DDD9B7126D3B}" type="slidenum">
              <a:rPr lang="en-US" smtClean="0"/>
              <a:pPr/>
              <a:t>6</a:t>
            </a:fld>
            <a:endParaRPr lang="en-US"/>
          </a:p>
        </p:txBody>
      </p:sp>
      <p:sp>
        <p:nvSpPr>
          <p:cNvPr id="5" name="Text Box 5"/>
          <p:cNvSpPr txBox="1">
            <a:spLocks noChangeArrowheads="1"/>
          </p:cNvSpPr>
          <p:nvPr>
            <p:custDataLst>
              <p:tags r:id="rId1"/>
            </p:custDataLst>
          </p:nvPr>
        </p:nvSpPr>
        <p:spPr bwMode="auto">
          <a:xfrm>
            <a:off x="124292" y="6494403"/>
            <a:ext cx="8359775" cy="307777"/>
          </a:xfrm>
          <a:prstGeom prst="rect">
            <a:avLst/>
          </a:prstGeom>
          <a:noFill/>
          <a:ln w="9525">
            <a:noFill/>
            <a:prstDash val="solid"/>
            <a:miter lim="800000"/>
            <a:headEnd/>
            <a:tailEnd/>
          </a:ln>
          <a:effectLst/>
          <a:extLst>
            <a:ext uri="{909E8E84-426E-40DD-AFC4-6F175D3DCCD1}">
              <a14:hiddenFill xmlns="" xmlns:a14="http://schemas.microsoft.com/office/drawing/2010/main">
                <a:solidFill>
                  <a:srgbClr val="FFFFFF">
                    <a:alpha val="0"/>
                  </a:srgbClr>
                </a:solidFill>
              </a14:hiddenFill>
            </a:ext>
            <a:ext uri="{91240B29-F687-4F45-9708-019B960494DF}">
              <a14:hiddenLine xmlns="" xmlns:a14="http://schemas.microsoft.com/office/drawing/2010/main" w="9525" cap="flat" cmpd="sng" algn="ctr">
                <a:solidFill>
                  <a:srgbClr val="FFFFFF"/>
                </a:solidFill>
                <a:prstDash val="solid"/>
                <a:miter lim="800000"/>
                <a:headEnd type="none" w="med" len="med"/>
                <a:tailEnd type="none" w="med" len="med"/>
              </a14:hiddenLine>
            </a:ext>
            <a:ext uri="{AF507438-7753-43E0-B8FC-AC1667EBCBE1}">
              <a14:hiddenEffects xmlns="" xmlns:a14="http://schemas.microsoft.com/office/drawing/2010/main">
                <a:effectLst>
                  <a:outerShdw blurRad="63500" dist="37357" dir="2700000" rotWithShape="0">
                    <a:scrgbClr r="0" g="0" b="0"/>
                  </a:outerShdw>
                </a:effectLst>
              </a14:hiddenEffects>
            </a:ext>
            <a:ext uri="{53640926-AAD7-44D8-BBD7-CCE9431645EC}">
              <a14:shadowObscured xmlns="" xmlns:a14="http://schemas.microsoft.com/office/drawing/2010/main"/>
            </a:ext>
          </a:extLst>
        </p:spPr>
        <p:txBody>
          <a:bodyPr vert="horz" wrap="square" lIns="91440" tIns="45720" rIns="91440" bIns="45720" anchor="b" anchorCtr="0">
            <a:spAutoFit/>
          </a:bodyPr>
          <a:lstStyle/>
          <a:p>
            <a:pPr>
              <a:spcBef>
                <a:spcPct val="10000"/>
              </a:spcBef>
              <a:defRPr/>
            </a:pPr>
            <a:r>
              <a:rPr lang="en-US" sz="700" b="1" dirty="0">
                <a:solidFill>
                  <a:srgbClr val="FFFFFF"/>
                </a:solidFill>
                <a:latin typeface="Arial"/>
                <a:ea typeface="MS PGothic" pitchFamily="34" charset="-128"/>
                <a:cs typeface="+mn-cs"/>
              </a:rPr>
              <a:t>Thompson MA, et al. JAMA 2010;304(3):321-333; US Department of Health and Human Services Guidelines; Revised December 1, 2009. </a:t>
            </a:r>
            <a:r>
              <a:rPr lang="en-US" sz="700" b="1" dirty="0" smtClean="0">
                <a:solidFill>
                  <a:srgbClr val="FFFFFF"/>
                </a:solidFill>
                <a:latin typeface="Arial"/>
                <a:ea typeface="MS PGothic" pitchFamily="34" charset="-128"/>
                <a:cs typeface="+mn-cs"/>
              </a:rPr>
              <a:t/>
            </a:r>
            <a:br>
              <a:rPr lang="en-US" sz="700" b="1" dirty="0" smtClean="0">
                <a:solidFill>
                  <a:srgbClr val="FFFFFF"/>
                </a:solidFill>
                <a:latin typeface="Arial"/>
                <a:ea typeface="MS PGothic" pitchFamily="34" charset="-128"/>
                <a:cs typeface="+mn-cs"/>
              </a:rPr>
            </a:br>
            <a:r>
              <a:rPr lang="en-US" sz="700" b="1" dirty="0" smtClean="0">
                <a:solidFill>
                  <a:srgbClr val="FFFFFF"/>
                </a:solidFill>
                <a:latin typeface="Arial"/>
                <a:ea typeface="MS PGothic" pitchFamily="34" charset="-128"/>
                <a:cs typeface="+mn-cs"/>
              </a:rPr>
              <a:t>Available </a:t>
            </a:r>
            <a:r>
              <a:rPr lang="en-US" sz="700" b="1" dirty="0">
                <a:solidFill>
                  <a:srgbClr val="FFFFFF"/>
                </a:solidFill>
                <a:latin typeface="Arial"/>
                <a:ea typeface="MS PGothic" pitchFamily="34" charset="-128"/>
                <a:cs typeface="+mn-cs"/>
              </a:rPr>
              <a:t>at: http://aidsinfo.nih.gov/contentfiles/AdultandAdolescentGL.pdf.</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7034" y="1592262"/>
            <a:ext cx="8721306" cy="4929307"/>
          </a:xfrm>
        </p:spPr>
        <p:txBody>
          <a:bodyPr/>
          <a:lstStyle/>
          <a:p>
            <a:r>
              <a:rPr lang="en-US" dirty="0" smtClean="0"/>
              <a:t>EACS Executive committee reviews controlled trial and cohort data on an annual basis and elects a subgroup to write the ARV Guidelines</a:t>
            </a:r>
          </a:p>
          <a:p>
            <a:r>
              <a:rPr lang="en-US" dirty="0" smtClean="0"/>
              <a:t>Opinions from experts in various HIV specialties  are requested (e.g., pregnancy)</a:t>
            </a:r>
          </a:p>
          <a:p>
            <a:r>
              <a:rPr lang="en-US" dirty="0" smtClean="0"/>
              <a:t>Any recommendations take into account current EU licensing of therapies because of reimbursement issues</a:t>
            </a:r>
          </a:p>
          <a:p>
            <a:r>
              <a:rPr lang="en-US" dirty="0" smtClean="0"/>
              <a:t>Guidelines reviewed and approved by EACS executive committee and translated into majority of EU languages.</a:t>
            </a:r>
            <a:endParaRPr lang="en-US" dirty="0"/>
          </a:p>
        </p:txBody>
      </p:sp>
      <p:sp>
        <p:nvSpPr>
          <p:cNvPr id="5" name="Title 1"/>
          <p:cNvSpPr>
            <a:spLocks noGrp="1"/>
          </p:cNvSpPr>
          <p:nvPr>
            <p:ph type="title"/>
          </p:nvPr>
        </p:nvSpPr>
        <p:spPr>
          <a:xfrm>
            <a:off x="825910" y="130073"/>
            <a:ext cx="8109024" cy="888521"/>
          </a:xfrm>
        </p:spPr>
        <p:txBody>
          <a:bodyPr>
            <a:normAutofit/>
          </a:bodyPr>
          <a:lstStyle/>
          <a:p>
            <a:r>
              <a:rPr lang="en-US" sz="2800" b="0" dirty="0" smtClean="0"/>
              <a:t>European AIDS Clinical Society Guidelines</a:t>
            </a:r>
          </a:p>
        </p:txBody>
      </p:sp>
      <p:sp>
        <p:nvSpPr>
          <p:cNvPr id="4" name="TextBox 6"/>
          <p:cNvSpPr txBox="1">
            <a:spLocks noChangeArrowheads="1"/>
          </p:cNvSpPr>
          <p:nvPr/>
        </p:nvSpPr>
        <p:spPr bwMode="auto">
          <a:xfrm>
            <a:off x="0" y="6553200"/>
            <a:ext cx="9418638" cy="246063"/>
          </a:xfrm>
          <a:prstGeom prst="rect">
            <a:avLst/>
          </a:prstGeom>
          <a:noFill/>
          <a:ln w="9525">
            <a:noFill/>
            <a:miter lim="800000"/>
            <a:headEnd/>
            <a:tailEnd/>
          </a:ln>
        </p:spPr>
        <p:txBody>
          <a:bodyPr>
            <a:spAutoFit/>
          </a:bodyPr>
          <a:lstStyle/>
          <a:p>
            <a:r>
              <a:rPr lang="en-US" sz="1000" dirty="0"/>
              <a:t>www.eacs.eu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937" y="3370263"/>
            <a:ext cx="8874125" cy="1470025"/>
          </a:xfrm>
        </p:spPr>
        <p:txBody>
          <a:bodyPr/>
          <a:lstStyle/>
          <a:p>
            <a:pPr>
              <a:defRPr/>
            </a:pPr>
            <a:r>
              <a:rPr lang="en-US" dirty="0" smtClean="0"/>
              <a:t>When to Start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normAutofit fontScale="90000"/>
          </a:bodyPr>
          <a:lstStyle/>
          <a:p>
            <a:r>
              <a:rPr lang="en-US" sz="2800" i="1" dirty="0" smtClean="0"/>
              <a:t>European AIDS Clinical Society Guidelines:</a:t>
            </a:r>
            <a:br>
              <a:rPr lang="en-US" sz="2800" i="1" dirty="0" smtClean="0"/>
            </a:br>
            <a:r>
              <a:rPr lang="en-US" sz="2800" dirty="0" smtClean="0"/>
              <a:t>Initiation of Therapy in Naive HIV-Infected Patients</a:t>
            </a:r>
          </a:p>
        </p:txBody>
      </p:sp>
      <p:graphicFrame>
        <p:nvGraphicFramePr>
          <p:cNvPr id="5" name="Content Placeholder 4"/>
          <p:cNvGraphicFramePr>
            <a:graphicFrameLocks noGrp="1"/>
          </p:cNvGraphicFramePr>
          <p:nvPr>
            <p:ph idx="1"/>
          </p:nvPr>
        </p:nvGraphicFramePr>
        <p:xfrm>
          <a:off x="0" y="1505415"/>
          <a:ext cx="9143998" cy="3383280"/>
        </p:xfrm>
        <a:graphic>
          <a:graphicData uri="http://schemas.openxmlformats.org/drawingml/2006/table">
            <a:tbl>
              <a:tblPr firstRow="1" bandRow="1">
                <a:tableStyleId>{5C22544A-7EE6-4342-B048-85BDC9FD1C3A}</a:tableStyleId>
              </a:tblPr>
              <a:tblGrid>
                <a:gridCol w="1427017"/>
                <a:gridCol w="7716981"/>
              </a:tblGrid>
              <a:tr h="370840">
                <a:tc>
                  <a:txBody>
                    <a:bodyPr/>
                    <a:lstStyle/>
                    <a:p>
                      <a:r>
                        <a:rPr lang="en-US" sz="1400" b="1" kern="1200" baseline="0" dirty="0" smtClean="0">
                          <a:solidFill>
                            <a:schemeClr val="bg2"/>
                          </a:solidFill>
                          <a:latin typeface="+mn-lt"/>
                          <a:ea typeface="+mn-ea"/>
                          <a:cs typeface="+mn-cs"/>
                        </a:rPr>
                        <a:t>SYMPTOMATIC</a:t>
                      </a:r>
                      <a:endParaRPr lang="en-US" sz="1400" b="1" dirty="0">
                        <a:solidFill>
                          <a:schemeClr val="bg2"/>
                        </a:solidFill>
                      </a:endParaRPr>
                    </a:p>
                  </a:txBody>
                  <a:tcP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r>
                        <a:rPr lang="en-US" sz="1400" b="1" kern="1200" baseline="0" dirty="0" smtClean="0">
                          <a:solidFill>
                            <a:schemeClr val="bg2"/>
                          </a:solidFill>
                          <a:latin typeface="+mn-lt"/>
                          <a:ea typeface="+mn-ea"/>
                          <a:cs typeface="+mn-cs"/>
                        </a:rPr>
                        <a:t>• CDC stage B and C: treatment recommended</a:t>
                      </a:r>
                    </a:p>
                    <a:p>
                      <a:r>
                        <a:rPr lang="en-US" sz="1400" b="1" kern="1200" baseline="0" dirty="0" smtClean="0">
                          <a:solidFill>
                            <a:schemeClr val="bg2"/>
                          </a:solidFill>
                          <a:latin typeface="+mn-lt"/>
                          <a:ea typeface="+mn-ea"/>
                          <a:cs typeface="+mn-cs"/>
                        </a:rPr>
                        <a:t>• If OI, initiate as soon as possible*</a:t>
                      </a:r>
                      <a:endParaRPr lang="en-US" sz="1400" b="1" dirty="0">
                        <a:solidFill>
                          <a:schemeClr val="bg2"/>
                        </a:solidFill>
                      </a:endParaRPr>
                    </a:p>
                  </a:txBody>
                  <a:tcP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solidFill>
                      <a:schemeClr val="accent1">
                        <a:lumMod val="20000"/>
                        <a:lumOff val="80000"/>
                      </a:schemeClr>
                    </a:solidFill>
                  </a:tcPr>
                </a:tc>
              </a:tr>
              <a:tr h="370840">
                <a:tc>
                  <a:txBody>
                    <a:bodyPr/>
                    <a:lstStyle/>
                    <a:p>
                      <a:r>
                        <a:rPr lang="en-US" sz="1400" b="1" kern="1200" baseline="0" dirty="0" smtClean="0">
                          <a:solidFill>
                            <a:schemeClr val="dk1"/>
                          </a:solidFill>
                          <a:latin typeface="+mn-lt"/>
                          <a:ea typeface="+mn-ea"/>
                          <a:cs typeface="+mn-cs"/>
                        </a:rPr>
                        <a:t>ASYMPTOMATIC</a:t>
                      </a:r>
                      <a:endParaRPr lang="en-US" sz="1400" b="1" dirty="0"/>
                    </a:p>
                  </a:txBody>
                  <a:tcP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c>
                  <a:txBody>
                    <a:bodyPr/>
                    <a:lstStyle/>
                    <a:p>
                      <a:r>
                        <a:rPr lang="en-US" sz="1400" b="1" kern="1200" baseline="0" dirty="0" smtClean="0">
                          <a:solidFill>
                            <a:schemeClr val="dk1"/>
                          </a:solidFill>
                          <a:latin typeface="+mn-lt"/>
                          <a:ea typeface="+mn-ea"/>
                          <a:cs typeface="+mn-cs"/>
                        </a:rPr>
                        <a:t>• CD4 &lt; 200: Treatment recommended, without delay.</a:t>
                      </a:r>
                    </a:p>
                    <a:p>
                      <a:r>
                        <a:rPr lang="en-US" sz="1400" b="1" kern="1200" baseline="0" dirty="0" smtClean="0">
                          <a:solidFill>
                            <a:schemeClr val="dk1"/>
                          </a:solidFill>
                          <a:latin typeface="+mn-lt"/>
                          <a:ea typeface="+mn-ea"/>
                          <a:cs typeface="+mn-cs"/>
                        </a:rPr>
                        <a:t>• CD4 201-350: treatment recommended.</a:t>
                      </a:r>
                    </a:p>
                    <a:p>
                      <a:r>
                        <a:rPr lang="en-US" sz="1400" b="1" kern="1200" baseline="0" dirty="0" smtClean="0">
                          <a:solidFill>
                            <a:schemeClr val="dk1"/>
                          </a:solidFill>
                          <a:latin typeface="+mn-lt"/>
                          <a:ea typeface="+mn-ea"/>
                          <a:cs typeface="+mn-cs"/>
                        </a:rPr>
                        <a:t>• CD4 350-500:</a:t>
                      </a:r>
                    </a:p>
                    <a:p>
                      <a:r>
                        <a:rPr lang="en-US" sz="1400" b="1" kern="1200" baseline="0" dirty="0" smtClean="0">
                          <a:solidFill>
                            <a:schemeClr val="dk1"/>
                          </a:solidFill>
                          <a:latin typeface="+mn-lt"/>
                          <a:ea typeface="+mn-ea"/>
                          <a:cs typeface="+mn-cs"/>
                        </a:rPr>
                        <a:t>   - Treatment recommended if hepatitis C co-infection, hepatitis B co-infection requiring therapy, HIV- </a:t>
                      </a:r>
                    </a:p>
                    <a:p>
                      <a:r>
                        <a:rPr lang="en-US" sz="1400" b="1" kern="1200" baseline="0" dirty="0" smtClean="0">
                          <a:solidFill>
                            <a:schemeClr val="dk1"/>
                          </a:solidFill>
                          <a:latin typeface="+mn-lt"/>
                          <a:ea typeface="+mn-ea"/>
                          <a:cs typeface="+mn-cs"/>
                        </a:rPr>
                        <a:t>      associated nephropathy or other specific organ deficiency;</a:t>
                      </a:r>
                    </a:p>
                    <a:p>
                      <a:r>
                        <a:rPr lang="en-US" sz="1400" b="1" kern="1200" baseline="0" dirty="0" smtClean="0">
                          <a:solidFill>
                            <a:schemeClr val="dk1"/>
                          </a:solidFill>
                          <a:latin typeface="+mn-lt"/>
                          <a:ea typeface="+mn-ea"/>
                          <a:cs typeface="+mn-cs"/>
                        </a:rPr>
                        <a:t>   - Treatment should be considered if VL&gt;10</a:t>
                      </a:r>
                      <a:r>
                        <a:rPr lang="en-US" sz="1400" b="1" kern="1200" baseline="30000" dirty="0" smtClean="0">
                          <a:solidFill>
                            <a:schemeClr val="dk1"/>
                          </a:solidFill>
                          <a:latin typeface="+mn-lt"/>
                          <a:ea typeface="+mn-ea"/>
                          <a:cs typeface="+mn-cs"/>
                        </a:rPr>
                        <a:t>5 </a:t>
                      </a:r>
                      <a:r>
                        <a:rPr lang="en-US" sz="1400" b="1" kern="1200" baseline="0" dirty="0" smtClean="0">
                          <a:solidFill>
                            <a:schemeClr val="dk1"/>
                          </a:solidFill>
                          <a:latin typeface="+mn-lt"/>
                          <a:ea typeface="+mn-ea"/>
                          <a:cs typeface="+mn-cs"/>
                        </a:rPr>
                        <a:t>c/ml and/or CD4 decline &gt;50-100/mm</a:t>
                      </a:r>
                      <a:r>
                        <a:rPr lang="en-US" sz="1400" b="1" kern="1200" baseline="30000" dirty="0" smtClean="0">
                          <a:solidFill>
                            <a:schemeClr val="dk1"/>
                          </a:solidFill>
                          <a:latin typeface="+mn-lt"/>
                          <a:ea typeface="+mn-ea"/>
                          <a:cs typeface="+mn-cs"/>
                        </a:rPr>
                        <a:t>3</a:t>
                      </a:r>
                      <a:r>
                        <a:rPr lang="en-US" sz="1400" b="1" kern="1200" baseline="0" dirty="0" smtClean="0">
                          <a:solidFill>
                            <a:schemeClr val="dk1"/>
                          </a:solidFill>
                          <a:latin typeface="+mn-lt"/>
                          <a:ea typeface="+mn-ea"/>
                          <a:cs typeface="+mn-cs"/>
                        </a:rPr>
                        <a:t>/year or age &gt;50 </a:t>
                      </a:r>
                    </a:p>
                    <a:p>
                      <a:r>
                        <a:rPr lang="en-US" sz="1400" b="1" kern="1200" baseline="0" dirty="0" smtClean="0">
                          <a:solidFill>
                            <a:schemeClr val="dk1"/>
                          </a:solidFill>
                          <a:latin typeface="+mn-lt"/>
                          <a:ea typeface="+mn-ea"/>
                          <a:cs typeface="+mn-cs"/>
                        </a:rPr>
                        <a:t>      or, pregnancy, high cardiovascular risk, malignancy.</a:t>
                      </a:r>
                    </a:p>
                    <a:p>
                      <a:r>
                        <a:rPr lang="en-US" sz="1400" b="1" kern="1200" baseline="0" dirty="0" smtClean="0">
                          <a:solidFill>
                            <a:schemeClr val="dk1"/>
                          </a:solidFill>
                          <a:latin typeface="+mn-lt"/>
                          <a:ea typeface="+mn-ea"/>
                          <a:cs typeface="+mn-cs"/>
                        </a:rPr>
                        <a:t>• CD4 &gt; 500:</a:t>
                      </a:r>
                    </a:p>
                    <a:p>
                      <a:r>
                        <a:rPr lang="en-US" sz="1400" b="1" kern="1200" baseline="0" dirty="0" smtClean="0">
                          <a:solidFill>
                            <a:schemeClr val="dk1"/>
                          </a:solidFill>
                          <a:latin typeface="+mn-lt"/>
                          <a:ea typeface="+mn-ea"/>
                          <a:cs typeface="+mn-cs"/>
                        </a:rPr>
                        <a:t>   - Treatment should generally be deferred, independently of plasma HIV RNA; closer follow-up of CD4</a:t>
                      </a:r>
                    </a:p>
                    <a:p>
                      <a:r>
                        <a:rPr lang="en-US" sz="1400" b="1" kern="1200" baseline="0" dirty="0" smtClean="0">
                          <a:solidFill>
                            <a:schemeClr val="dk1"/>
                          </a:solidFill>
                          <a:latin typeface="+mn-lt"/>
                          <a:ea typeface="+mn-ea"/>
                          <a:cs typeface="+mn-cs"/>
                        </a:rPr>
                        <a:t>      if VL &gt; 10</a:t>
                      </a:r>
                      <a:r>
                        <a:rPr lang="en-US" sz="1400" b="1" kern="1200" baseline="30000" dirty="0" smtClean="0">
                          <a:solidFill>
                            <a:schemeClr val="dk1"/>
                          </a:solidFill>
                          <a:latin typeface="+mn-lt"/>
                          <a:ea typeface="+mn-ea"/>
                          <a:cs typeface="+mn-cs"/>
                        </a:rPr>
                        <a:t>5</a:t>
                      </a:r>
                      <a:r>
                        <a:rPr lang="en-US" sz="1400" b="1" kern="1200" baseline="0" dirty="0" smtClean="0">
                          <a:solidFill>
                            <a:schemeClr val="dk1"/>
                          </a:solidFill>
                          <a:latin typeface="+mn-lt"/>
                          <a:ea typeface="+mn-ea"/>
                          <a:cs typeface="+mn-cs"/>
                        </a:rPr>
                        <a:t> c/ml.</a:t>
                      </a:r>
                    </a:p>
                    <a:p>
                      <a:r>
                        <a:rPr lang="en-US" sz="1400" b="1" kern="1200" baseline="0" dirty="0" smtClean="0">
                          <a:solidFill>
                            <a:schemeClr val="dk1"/>
                          </a:solidFill>
                          <a:latin typeface="+mn-lt"/>
                          <a:ea typeface="+mn-ea"/>
                          <a:cs typeface="+mn-cs"/>
                        </a:rPr>
                        <a:t>   - Treatment can be offered if presence of  1 of the above co-morbid conditions (CD4 350-500).</a:t>
                      </a:r>
                    </a:p>
                    <a:p>
                      <a:r>
                        <a:rPr lang="en-US" sz="1400" b="1" kern="1200" baseline="0" dirty="0" smtClean="0">
                          <a:solidFill>
                            <a:schemeClr val="dk1"/>
                          </a:solidFill>
                          <a:latin typeface="+mn-lt"/>
                          <a:ea typeface="+mn-ea"/>
                          <a:cs typeface="+mn-cs"/>
                        </a:rPr>
                        <a:t>• Whatever CD4 and Plasma HIV RNA, treatment can be offered on an individual basis, especially if</a:t>
                      </a:r>
                    </a:p>
                    <a:p>
                      <a:r>
                        <a:rPr lang="en-US" sz="1400" b="1" kern="1200" baseline="0" dirty="0" smtClean="0">
                          <a:solidFill>
                            <a:schemeClr val="dk1"/>
                          </a:solidFill>
                          <a:latin typeface="+mn-lt"/>
                          <a:ea typeface="+mn-ea"/>
                          <a:cs typeface="+mn-cs"/>
                        </a:rPr>
                        <a:t>   patient is seeking and ready for ARV therapy</a:t>
                      </a:r>
                      <a:endParaRPr lang="en-US" sz="1400" b="1" dirty="0"/>
                    </a:p>
                  </a:txBody>
                  <a:tcPr>
                    <a:lnL w="57150" cap="flat" cmpd="sng" algn="ctr">
                      <a:solidFill>
                        <a:schemeClr val="bg1"/>
                      </a:solidFill>
                      <a:prstDash val="solid"/>
                      <a:round/>
                      <a:headEnd type="none" w="med" len="med"/>
                      <a:tailEnd type="none" w="med" len="med"/>
                    </a:lnL>
                    <a:lnR w="57150" cap="flat" cmpd="sng" algn="ctr">
                      <a:solidFill>
                        <a:schemeClr val="bg1"/>
                      </a:solidFill>
                      <a:prstDash val="solid"/>
                      <a:round/>
                      <a:headEnd type="none" w="med" len="med"/>
                      <a:tailEnd type="none" w="med" len="med"/>
                    </a:lnR>
                    <a:lnT w="57150" cap="flat" cmpd="sng" algn="ctr">
                      <a:solidFill>
                        <a:schemeClr val="bg1"/>
                      </a:solidFill>
                      <a:prstDash val="solid"/>
                      <a:round/>
                      <a:headEnd type="none" w="med" len="med"/>
                      <a:tailEnd type="none" w="med" len="med"/>
                    </a:lnT>
                    <a:lnB w="57150" cap="flat" cmpd="sng" algn="ctr">
                      <a:solidFill>
                        <a:schemeClr val="bg1"/>
                      </a:solidFill>
                      <a:prstDash val="solid"/>
                      <a:round/>
                      <a:headEnd type="none" w="med" len="med"/>
                      <a:tailEnd type="none" w="med" len="med"/>
                    </a:lnB>
                  </a:tcPr>
                </a:tc>
              </a:tr>
            </a:tbl>
          </a:graphicData>
        </a:graphic>
      </p:graphicFrame>
      <p:sp>
        <p:nvSpPr>
          <p:cNvPr id="6" name="TextBox 6"/>
          <p:cNvSpPr txBox="1">
            <a:spLocks noChangeArrowheads="1"/>
          </p:cNvSpPr>
          <p:nvPr/>
        </p:nvSpPr>
        <p:spPr bwMode="auto">
          <a:xfrm>
            <a:off x="0" y="6553200"/>
            <a:ext cx="9418638" cy="246063"/>
          </a:xfrm>
          <a:prstGeom prst="rect">
            <a:avLst/>
          </a:prstGeom>
          <a:noFill/>
          <a:ln w="9525">
            <a:noFill/>
            <a:miter lim="800000"/>
            <a:headEnd/>
            <a:tailEnd/>
          </a:ln>
        </p:spPr>
        <p:txBody>
          <a:bodyPr>
            <a:spAutoFit/>
          </a:bodyPr>
          <a:lstStyle/>
          <a:p>
            <a:r>
              <a:rPr lang="en-US" sz="1000" dirty="0"/>
              <a:t>www.eacs.eu</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RNRSTYLE" val="Vienna Footnotes (In Blue Bar)"/>
</p:tagLst>
</file>

<file path=ppt/tags/tag3.xml><?xml version="1.0" encoding="utf-8"?>
<p:tagLst xmlns:a="http://schemas.openxmlformats.org/drawingml/2006/main" xmlns:r="http://schemas.openxmlformats.org/officeDocument/2006/relationships" xmlns:p="http://schemas.openxmlformats.org/presentationml/2006/main">
  <p:tag name="RNRSTYLE" val="Vienna Content Title"/>
</p:tagLst>
</file>

<file path=ppt/tags/tag4.xml><?xml version="1.0" encoding="utf-8"?>
<p:tagLst xmlns:a="http://schemas.openxmlformats.org/drawingml/2006/main" xmlns:r="http://schemas.openxmlformats.org/officeDocument/2006/relationships" xmlns:p="http://schemas.openxmlformats.org/presentationml/2006/main">
  <p:tag name="RNRSTYLE" val="Vienna Footnotes (In Blue Bar)"/>
</p:tagLst>
</file>

<file path=ppt/tags/tag5.xml><?xml version="1.0" encoding="utf-8"?>
<p:tagLst xmlns:a="http://schemas.openxmlformats.org/drawingml/2006/main" xmlns:r="http://schemas.openxmlformats.org/officeDocument/2006/relationships" xmlns:p="http://schemas.openxmlformats.org/presentationml/2006/main">
  <p:tag name="RNRSTYLE" val="Vienna Footnotes"/>
</p:tagLst>
</file>

<file path=ppt/tags/tag6.xml><?xml version="1.0" encoding="utf-8"?>
<p:tagLst xmlns:a="http://schemas.openxmlformats.org/drawingml/2006/main" xmlns:r="http://schemas.openxmlformats.org/officeDocument/2006/relationships" xmlns:p="http://schemas.openxmlformats.org/presentationml/2006/main">
  <p:tag name="RNRSTYLE" val="Vienna Content Title"/>
</p:tagLst>
</file>

<file path=ppt/tags/tag7.xml><?xml version="1.0" encoding="utf-8"?>
<p:tagLst xmlns:a="http://schemas.openxmlformats.org/drawingml/2006/main" xmlns:r="http://schemas.openxmlformats.org/officeDocument/2006/relationships" xmlns:p="http://schemas.openxmlformats.org/presentationml/2006/main">
  <p:tag name="RNRSTYLE" val="Vienna Footnotes (In Blue Bar)"/>
</p:tagLst>
</file>

<file path=ppt/tags/tag8.xml><?xml version="1.0" encoding="utf-8"?>
<p:tagLst xmlns:a="http://schemas.openxmlformats.org/drawingml/2006/main" xmlns:r="http://schemas.openxmlformats.org/officeDocument/2006/relationships" xmlns:p="http://schemas.openxmlformats.org/presentationml/2006/main">
  <p:tag name="RNRSTYLE" val="Vienna Footnotes (In Blue Bar)"/>
</p:tagLst>
</file>

<file path=ppt/tags/tag9.xml><?xml version="1.0" encoding="utf-8"?>
<p:tagLst xmlns:a="http://schemas.openxmlformats.org/drawingml/2006/main" xmlns:r="http://schemas.openxmlformats.org/officeDocument/2006/relationships" xmlns:p="http://schemas.openxmlformats.org/presentationml/2006/main">
  <p:tag name="RNRSTYLE" val="Vienna Footnotes (In Blue Bar)"/>
</p:tagLst>
</file>

<file path=ppt/theme/theme1.xml><?xml version="1.0" encoding="utf-8"?>
<a:theme xmlns:a="http://schemas.openxmlformats.org/drawingml/2006/main" name="ViralEd - EU ICAAC eSymposium">
  <a:themeElements>
    <a:clrScheme name="EU ICAAC eSymposium">
      <a:dk1>
        <a:sysClr val="windowText" lastClr="000000"/>
      </a:dk1>
      <a:lt1>
        <a:sysClr val="window" lastClr="FFFFFF"/>
      </a:lt1>
      <a:dk2>
        <a:srgbClr val="370D07"/>
      </a:dk2>
      <a:lt2>
        <a:srgbClr val="FDFAC8"/>
      </a:lt2>
      <a:accent1>
        <a:srgbClr val="9F2515"/>
      </a:accent1>
      <a:accent2>
        <a:srgbClr val="FFE83F"/>
      </a:accent2>
      <a:accent3>
        <a:srgbClr val="074A93"/>
      </a:accent3>
      <a:accent4>
        <a:srgbClr val="9AAA06"/>
      </a:accent4>
      <a:accent5>
        <a:srgbClr val="EE6600"/>
      </a:accent5>
      <a:accent6>
        <a:srgbClr val="655F65"/>
      </a:accent6>
      <a:hlink>
        <a:srgbClr val="0066FF"/>
      </a:hlink>
      <a:folHlink>
        <a:srgbClr val="A6A6A6"/>
      </a:folHlink>
    </a:clrScheme>
    <a:fontScheme name="EU ICAAC eSymposium">
      <a:majorFont>
        <a:latin typeface="Tahom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a:noFill/>
          <a:miter lim="800000"/>
          <a:headEnd/>
          <a:tailEnd/>
        </a:ln>
        <a:effectLst/>
      </a:spPr>
      <a:bodyPr anchor="ctr"/>
      <a:lstStyle>
        <a:defPPr algn="ctr">
          <a:defRPr sz="2400" b="1" dirty="0">
            <a:latin typeface="+mj-lt"/>
          </a:defRPr>
        </a:defPPr>
      </a:lst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2000" dirty="0" smtClean="0"/>
        </a:defPPr>
      </a:lstStyle>
    </a:txDef>
  </a:objectDefaults>
  <a:extraClrSchemeLst/>
</a:theme>
</file>

<file path=ppt/theme/theme2.xml><?xml version="1.0" encoding="utf-8"?>
<a:theme xmlns:a="http://schemas.openxmlformats.org/drawingml/2006/main" name="Office Theme">
  <a:themeElements>
    <a:clrScheme name="EU ICAAC eSymposium">
      <a:dk1>
        <a:sysClr val="windowText" lastClr="000000"/>
      </a:dk1>
      <a:lt1>
        <a:sysClr val="window" lastClr="FFFFFF"/>
      </a:lt1>
      <a:dk2>
        <a:srgbClr val="370D07"/>
      </a:dk2>
      <a:lt2>
        <a:srgbClr val="FDFAC8"/>
      </a:lt2>
      <a:accent1>
        <a:srgbClr val="882012"/>
      </a:accent1>
      <a:accent2>
        <a:srgbClr val="EACE00"/>
      </a:accent2>
      <a:accent3>
        <a:srgbClr val="063C78"/>
      </a:accent3>
      <a:accent4>
        <a:srgbClr val="798505"/>
      </a:accent4>
      <a:accent5>
        <a:srgbClr val="C16703"/>
      </a:accent5>
      <a:accent6>
        <a:srgbClr val="3C383C"/>
      </a:accent6>
      <a:hlink>
        <a:srgbClr val="323CB4"/>
      </a:hlink>
      <a:folHlink>
        <a:srgbClr val="A6A6A6"/>
      </a:folHlink>
    </a:clrScheme>
    <a:fontScheme name="EU ICAAC eSymposium">
      <a:majorFont>
        <a:latin typeface="Tahom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EU ICAAC eSymposium">
      <a:dk1>
        <a:sysClr val="windowText" lastClr="000000"/>
      </a:dk1>
      <a:lt1>
        <a:sysClr val="window" lastClr="FFFFFF"/>
      </a:lt1>
      <a:dk2>
        <a:srgbClr val="370D07"/>
      </a:dk2>
      <a:lt2>
        <a:srgbClr val="FDFAC8"/>
      </a:lt2>
      <a:accent1>
        <a:srgbClr val="882012"/>
      </a:accent1>
      <a:accent2>
        <a:srgbClr val="EACE00"/>
      </a:accent2>
      <a:accent3>
        <a:srgbClr val="063C78"/>
      </a:accent3>
      <a:accent4>
        <a:srgbClr val="798505"/>
      </a:accent4>
      <a:accent5>
        <a:srgbClr val="C16703"/>
      </a:accent5>
      <a:accent6>
        <a:srgbClr val="3C383C"/>
      </a:accent6>
      <a:hlink>
        <a:srgbClr val="323CB4"/>
      </a:hlink>
      <a:folHlink>
        <a:srgbClr val="A6A6A6"/>
      </a:folHlink>
    </a:clrScheme>
    <a:fontScheme name="EU ICAAC eSymposium">
      <a:majorFont>
        <a:latin typeface="Tahoma"/>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2072</Words>
  <Application>Microsoft Office PowerPoint</Application>
  <PresentationFormat>On-screen Show (4:3)</PresentationFormat>
  <Paragraphs>278</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ViralEd - EU ICAAC eSymposium</vt:lpstr>
      <vt:lpstr>From the 50th Interscience Conference on Antimicrobial Agents and Chemotherapy (ICAAC):  Comparing and Contrasting ARV Treatment Guidelines</vt:lpstr>
      <vt:lpstr>Overview</vt:lpstr>
      <vt:lpstr>Department of Health and Human Services Panel on Antiretroviral Guidelines for Adults and Adolescents</vt:lpstr>
      <vt:lpstr>Department of Health and Human Services Panel: Development of Recommendations</vt:lpstr>
      <vt:lpstr>Department of Health and Human Services Panel: Rating Scheme for Recommendations</vt:lpstr>
      <vt:lpstr>IAS-USA 2010</vt:lpstr>
      <vt:lpstr>European AIDS Clinical Society Guidelines</vt:lpstr>
      <vt:lpstr>When to Start</vt:lpstr>
      <vt:lpstr>European AIDS Clinical Society Guidelines: Initiation of Therapy in Naive HIV-Infected Patients</vt:lpstr>
      <vt:lpstr>IAS-USA 2010: Guidelines for When to Start ARV Therapy</vt:lpstr>
      <vt:lpstr>2009 DHHS Guidelines: Recommendations for Initiation of ART in Naïve Patients</vt:lpstr>
      <vt:lpstr>What to Start/Preferred Regimens</vt:lpstr>
      <vt:lpstr>IAS-USA 2010: Guidelines  for Initial ARV Regimens</vt:lpstr>
      <vt:lpstr>2009 DHHS Guidelines:  Regimens for Treatment-Naïve Patients</vt:lpstr>
      <vt:lpstr>European AIDS Clinical Society Guidelines Initial Combination Regimen for ARV-Naïve patient</vt:lpstr>
      <vt:lpstr>Simplification</vt:lpstr>
      <vt:lpstr>2009 DHHS Guidelines: Regimen Simplification</vt:lpstr>
      <vt:lpstr>IAS-USA 2010: Simplification</vt:lpstr>
      <vt:lpstr>EACS: Switch Indications</vt:lpstr>
      <vt:lpstr>Virologic Failure</vt:lpstr>
      <vt:lpstr>European AIDS Clinical Society Guidelines Virological Failure</vt:lpstr>
      <vt:lpstr>EACS: Virologic Failure Recommendations</vt:lpstr>
      <vt:lpstr>IAS-USA 2010: Virologic Failure</vt:lpstr>
      <vt:lpstr>From the 50th Interscience Conference on Antimicrobial Agents and Chemotherapy (ICAAC):  Comparing and Contrasting ARV Treatment Guidelines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dc:description/>
  <cp:lastModifiedBy/>
  <cp:revision>1</cp:revision>
  <dcterms:created xsi:type="dcterms:W3CDTF">2010-12-13T17:36:26Z</dcterms:created>
  <dcterms:modified xsi:type="dcterms:W3CDTF">2010-12-13T17:36:37Z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